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i66ldJcgu6zMuwqxNjyz/vsZvjl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94"/>
  </p:normalViewPr>
  <p:slideViewPr>
    <p:cSldViewPr snapToGrid="0" snapToObjects="1">
      <p:cViewPr varScale="1">
        <p:scale>
          <a:sx n="121" d="100"/>
          <a:sy n="121" d="100"/>
        </p:scale>
        <p:origin x="736"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potential pandemic pathogens</a:t>
            </a:r>
            <a:endParaRPr/>
          </a:p>
        </p:txBody>
      </p:sp>
      <p:sp>
        <p:nvSpPr>
          <p:cNvPr id="256" name="Google Shape;2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friends and relatives who cannot imagine that such a thing could be happening—and the cognitive dissonance of being unable to make sense of what they experience scrambles their brains</a:t>
            </a: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not a THING, but instead an approach?</a:t>
            </a:r>
            <a:endParaRPr/>
          </a:p>
          <a:p>
            <a:pPr marL="0" lvl="0" indent="0" algn="l" rtl="0">
              <a:spcBef>
                <a:spcPts val="0"/>
              </a:spcBef>
              <a:spcAft>
                <a:spcPts val="0"/>
              </a:spcAft>
              <a:buNone/>
            </a:pPr>
            <a:endParaRPr/>
          </a:p>
          <a:p>
            <a:pPr marL="0" lvl="0" indent="0" algn="l" rtl="0">
              <a:spcBef>
                <a:spcPts val="0"/>
              </a:spcBef>
              <a:spcAft>
                <a:spcPts val="0"/>
              </a:spcAft>
              <a:buNone/>
            </a:pPr>
            <a:r>
              <a:rPr lang="en-US"/>
              <a:t>It has no solid meaning.  It basically used wordsmithing to claim that everything on the planet is interrelated and affects health.  The One Health Approach is vague, and its proponents have great difficulty pointing to anything that has benefited from applying the OH approach.  There is no there there.</a:t>
            </a:r>
            <a:endParaRPr/>
          </a:p>
          <a:p>
            <a:pPr marL="0" lvl="0" indent="0" algn="l" rtl="0">
              <a:spcBef>
                <a:spcPts val="0"/>
              </a:spcBef>
              <a:spcAft>
                <a:spcPts val="0"/>
              </a:spcAft>
              <a:buNone/>
            </a:pPr>
            <a:endParaRPr/>
          </a:p>
          <a:p>
            <a:pPr marL="0" lvl="0" indent="0" algn="l" rtl="0">
              <a:spcBef>
                <a:spcPts val="0"/>
              </a:spcBef>
              <a:spcAft>
                <a:spcPts val="0"/>
              </a:spcAft>
              <a:buNone/>
            </a:pPr>
            <a:r>
              <a:rPr lang="en-US"/>
              <a:t>The use of language gives it away—certain phrases repeat.  There is no specificity about what it is that is being discussed.  The meaning of sentences is obscure.  Yet there is uniformity of nebulousness in all the One health definitions and documents written by different groups.</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 tale of false narratives—and a lesson about how discerning we need to be now that we live in a world of lies.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4" name="Google Shape;3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https://www.med.uio.no/helsam/english/research/centres/global-health/networks/one-health-networks/</a:t>
            </a:r>
            <a:endParaRPr/>
          </a:p>
        </p:txBody>
      </p:sp>
      <p:sp>
        <p:nvSpPr>
          <p:cNvPr id="392" name="Google Shape;39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38 words in first sentence, 51 in second sentence.  neither sentence has actual meaning, and they were written simply to confuse the reader.  It is unnerving to realize that there are people whose job it is to write this drivel.  We have to maintain our compassion for them too.  They probably have families and a mortgage, and they grew up in a society that had lost its way regarding morals and ethics. </a:t>
            </a:r>
            <a:endParaRPr/>
          </a:p>
        </p:txBody>
      </p:sp>
      <p:sp>
        <p:nvSpPr>
          <p:cNvPr id="400" name="Google Shape;4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clearly is not over.  Our institutions, way of life and family relations are all under deliberate attack – carefully planned to separate us from each other and create insecurity, dissension and hate</a:t>
            </a:r>
            <a:endParaRPr/>
          </a:p>
        </p:txBody>
      </p:sp>
      <p:sp>
        <p:nvSpPr>
          <p:cNvPr id="120" name="Google Shape;12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like to do?  What are you good at?  </a:t>
            </a:r>
            <a:endParaRPr/>
          </a:p>
        </p:txBody>
      </p:sp>
      <p:sp>
        <p:nvSpPr>
          <p:cNvPr id="498" name="Google Shape;49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a ‘pandemic’ in WHO parlance does not include a requirement of severity but simply broad spread – a property common to respiratory viruses – this leaves a lot of room for the DG to proclaim emergencies" </a:t>
            </a:r>
            <a:endParaRPr/>
          </a:p>
        </p:txBody>
      </p:sp>
      <p:sp>
        <p:nvSpPr>
          <p:cNvPr id="216" name="Google Shape;2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 country was supposed to prepare, there were many different things they were asked to do.  And countries received a grade for how well they were prepared.  Whether they were 'up to speed' or not</a:t>
            </a:r>
            <a:endParaRPr/>
          </a:p>
        </p:txBody>
      </p:sp>
      <p:sp>
        <p:nvSpPr>
          <p:cNvPr id="244" name="Google Shape;2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Government policies led to huge economic losses during the pandemic.  Then the government uses those huge loses to justify more spending on pandemic preparedness, detection and so-called prevention. </a:t>
            </a:r>
            <a:endParaRPr/>
          </a:p>
          <a:p>
            <a:pPr marL="0" lvl="0" indent="0" algn="l" rtl="0">
              <a:spcBef>
                <a:spcPts val="0"/>
              </a:spcBef>
              <a:spcAft>
                <a:spcPts val="0"/>
              </a:spcAft>
              <a:buNone/>
            </a:pPr>
            <a:endParaRPr/>
          </a:p>
          <a:p>
            <a:pPr marL="0" lvl="0" indent="0" algn="l" rtl="0">
              <a:spcBef>
                <a:spcPts val="0"/>
              </a:spcBef>
              <a:spcAft>
                <a:spcPts val="0"/>
              </a:spcAft>
              <a:buNone/>
            </a:pPr>
            <a:r>
              <a:rPr lang="en-US"/>
              <a:t>Furthermore, by researching every viral family that infects humans, you would multiply the chances of a dangerous lab leak</a:t>
            </a:r>
            <a:endParaRPr/>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6"/>
          <p:cNvSpPr>
            <a:spLocks noGrp="1"/>
          </p:cNvSpPr>
          <p:nvPr>
            <p:ph type="pic" idx="2"/>
          </p:nvPr>
        </p:nvSpPr>
        <p:spPr>
          <a:xfrm>
            <a:off x="5183188" y="987425"/>
            <a:ext cx="6172200" cy="4873625"/>
          </a:xfrm>
          <a:prstGeom prst="rect">
            <a:avLst/>
          </a:prstGeom>
          <a:noFill/>
          <a:ln>
            <a:noFill/>
          </a:ln>
        </p:spPr>
      </p:sp>
      <p:sp>
        <p:nvSpPr>
          <p:cNvPr id="68" name="Google Shape;68;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eb.archive.org/web/20200410035210/https:/ww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onehealthcommission.org/en/why_one_health/what_is_one_health/"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hyperlink" Target="https://www.med.uio.no/helsam/english/research/centres/global-health/networks/one-health-networks/lancet-commision-one-health"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exitthewho.com/"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www.congress.gov/bill/118th-congress/senate-bill/444/cosponsors?s=4&amp;r=2&amp;q=%7B%22search%22%3A%5B%22Ron+johnson%22%5D%7D" TargetMode="External"/><Relationship Id="rId5" Type="http://schemas.openxmlformats.org/officeDocument/2006/relationships/hyperlink" Target="https://www.congress.gov/bill/118th-congress/house-bill/1425/text" TargetMode="External"/><Relationship Id="rId4" Type="http://schemas.openxmlformats.org/officeDocument/2006/relationships/hyperlink" Target="https://www.congress.gov/bill/118th-congress/house-bill/343/text?s=2&amp;r=1&amp;q=%7B%22search%22%3A%5B%22HR+343%22%5D%7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un.org/sites/un2.un.org/files/our-common-agenda-policy-brief-emergency-platform-en.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merylnass.substack.com/p/the-myth-of-pandemic-preparedness-8e1"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brownstone.org/articles/a-primer-on-the-who-the-treaty-and-its-plans-for-pandemic-preparednes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 descr="Top view of emergency medical kit on a dark wood"/>
          <p:cNvPicPr preferRelativeResize="0"/>
          <p:nvPr/>
        </p:nvPicPr>
        <p:blipFill rotWithShape="1">
          <a:blip r:embed="rId3">
            <a:alphaModFix/>
          </a:blip>
          <a:srcRect t="14679" b="1051"/>
          <a:stretch/>
        </p:blipFill>
        <p:spPr>
          <a:xfrm>
            <a:off x="20" y="0"/>
            <a:ext cx="12191980" cy="6994513"/>
          </a:xfrm>
          <a:prstGeom prst="rect">
            <a:avLst/>
          </a:prstGeom>
          <a:solidFill>
            <a:srgbClr val="C00000"/>
          </a:solidFill>
          <a:ln>
            <a:noFill/>
          </a:ln>
        </p:spPr>
      </p:pic>
      <p:sp>
        <p:nvSpPr>
          <p:cNvPr id="102" name="Google Shape;102;p1"/>
          <p:cNvSpPr txBox="1">
            <a:spLocks noGrp="1"/>
          </p:cNvSpPr>
          <p:nvPr>
            <p:ph type="ctrTitle"/>
          </p:nvPr>
        </p:nvSpPr>
        <p:spPr>
          <a:xfrm>
            <a:off x="294716" y="481252"/>
            <a:ext cx="8972916" cy="1121790"/>
          </a:xfrm>
          <a:prstGeom prst="rect">
            <a:avLst/>
          </a:prstGeom>
          <a:solidFill>
            <a:srgbClr val="C00000"/>
          </a:solidFill>
          <a:ln w="28575" cap="flat" cmpd="sng">
            <a:solidFill>
              <a:srgbClr val="C00000"/>
            </a:solidFill>
            <a:prstDash val="solid"/>
            <a:round/>
            <a:headEnd type="none" w="sm" len="sm"/>
            <a:tailEnd type="none" w="sm" len="sm"/>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700"/>
              <a:buFont typeface="Times New Roman"/>
              <a:buNone/>
            </a:pPr>
            <a:r>
              <a:rPr lang="en-US" sz="3700" b="1" dirty="0">
                <a:solidFill>
                  <a:schemeClr val="lt1"/>
                </a:solidFill>
                <a:latin typeface="Times New Roman"/>
                <a:ea typeface="Times New Roman"/>
                <a:cs typeface="Times New Roman"/>
                <a:sym typeface="Times New Roman"/>
              </a:rPr>
              <a:t>A World Coup is proceeding quickly</a:t>
            </a:r>
            <a:br>
              <a:rPr lang="en-US" sz="3700" b="1" dirty="0">
                <a:solidFill>
                  <a:schemeClr val="lt1"/>
                </a:solidFill>
                <a:latin typeface="Times New Roman"/>
                <a:ea typeface="Times New Roman"/>
                <a:cs typeface="Times New Roman"/>
                <a:sym typeface="Times New Roman"/>
              </a:rPr>
            </a:br>
            <a:r>
              <a:rPr lang="en-US" sz="3700" b="1" dirty="0">
                <a:solidFill>
                  <a:schemeClr val="lt1"/>
                </a:solidFill>
                <a:latin typeface="Times New Roman"/>
                <a:ea typeface="Times New Roman"/>
                <a:cs typeface="Times New Roman"/>
                <a:sym typeface="Times New Roman"/>
              </a:rPr>
              <a:t>with the help of the W.H.O. and One Health</a:t>
            </a:r>
            <a:endParaRPr dirty="0"/>
          </a:p>
        </p:txBody>
      </p:sp>
      <p:sp>
        <p:nvSpPr>
          <p:cNvPr id="103" name="Google Shape;103;p1"/>
          <p:cNvSpPr txBox="1">
            <a:spLocks noGrp="1"/>
          </p:cNvSpPr>
          <p:nvPr>
            <p:ph type="subTitle" idx="1"/>
          </p:nvPr>
        </p:nvSpPr>
        <p:spPr>
          <a:xfrm>
            <a:off x="0" y="2084294"/>
            <a:ext cx="5426111" cy="4663581"/>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rgbClr val="FFC000"/>
              </a:buClr>
              <a:buSzPts val="2800"/>
              <a:buNone/>
            </a:pPr>
            <a:r>
              <a:rPr lang="en-US" sz="2800" b="1">
                <a:solidFill>
                  <a:srgbClr val="FFC000"/>
                </a:solidFill>
                <a:latin typeface="Times New Roman"/>
                <a:ea typeface="Times New Roman"/>
                <a:cs typeface="Times New Roman"/>
                <a:sym typeface="Times New Roman"/>
              </a:rPr>
              <a:t>What are they doing, and how can we stop them?  </a:t>
            </a:r>
            <a:endParaRPr/>
          </a:p>
          <a:p>
            <a:pPr marL="457200" lvl="1" indent="0" algn="l" rtl="0">
              <a:lnSpc>
                <a:spcPct val="90000"/>
              </a:lnSpc>
              <a:spcBef>
                <a:spcPts val="500"/>
              </a:spcBef>
              <a:spcAft>
                <a:spcPts val="0"/>
              </a:spcAft>
              <a:buClr>
                <a:srgbClr val="FFC000"/>
              </a:buClr>
              <a:buSzPts val="2800"/>
              <a:buNone/>
            </a:pPr>
            <a:r>
              <a:rPr lang="en-US" sz="2800" b="1">
                <a:solidFill>
                  <a:srgbClr val="FFC000"/>
                </a:solidFill>
                <a:latin typeface="Times New Roman"/>
                <a:ea typeface="Times New Roman"/>
                <a:cs typeface="Times New Roman"/>
                <a:sym typeface="Times New Roman"/>
              </a:rPr>
              <a:t>Meryl Nass, MD  7/8/23</a:t>
            </a:r>
            <a:endParaRPr/>
          </a:p>
          <a:p>
            <a:pPr marL="0" lvl="0" indent="0" algn="l" rtl="0">
              <a:lnSpc>
                <a:spcPct val="90000"/>
              </a:lnSpc>
              <a:spcBef>
                <a:spcPts val="1000"/>
              </a:spcBef>
              <a:spcAft>
                <a:spcPts val="0"/>
              </a:spcAft>
              <a:buClr>
                <a:schemeClr val="dk1"/>
              </a:buClr>
              <a:buSzPts val="2800"/>
              <a:buNone/>
            </a:pPr>
            <a:endParaRPr sz="2800" b="1">
              <a:solidFill>
                <a:srgbClr val="FFFF00"/>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rgbClr val="FFC000"/>
              </a:buClr>
              <a:buSzPts val="2800"/>
              <a:buNone/>
            </a:pPr>
            <a:r>
              <a:rPr lang="en-US" sz="2800" b="1">
                <a:solidFill>
                  <a:srgbClr val="FFC000"/>
                </a:solidFill>
                <a:latin typeface="Times New Roman"/>
                <a:ea typeface="Times New Roman"/>
                <a:cs typeface="Times New Roman"/>
                <a:sym typeface="Times New Roman"/>
              </a:rPr>
              <a:t>Why am I the messenger?</a:t>
            </a:r>
            <a:endParaRPr/>
          </a:p>
          <a:p>
            <a:pPr marL="457200" lvl="0" indent="-457200" algn="l" rtl="0">
              <a:lnSpc>
                <a:spcPct val="90000"/>
              </a:lnSpc>
              <a:spcBef>
                <a:spcPts val="1000"/>
              </a:spcBef>
              <a:spcAft>
                <a:spcPts val="0"/>
              </a:spcAft>
              <a:buClr>
                <a:srgbClr val="FFC000"/>
              </a:buClr>
              <a:buSzPts val="2800"/>
              <a:buFont typeface="Arial"/>
              <a:buChar char="•"/>
            </a:pPr>
            <a:r>
              <a:rPr lang="en-US" sz="2800" b="1">
                <a:solidFill>
                  <a:srgbClr val="FFC000"/>
                </a:solidFill>
                <a:latin typeface="Times New Roman"/>
                <a:ea typeface="Times New Roman"/>
                <a:cs typeface="Times New Roman"/>
                <a:sym typeface="Times New Roman"/>
              </a:rPr>
              <a:t>Reading their docs for 35 yrs</a:t>
            </a:r>
            <a:endParaRPr sz="2800" b="1">
              <a:solidFill>
                <a:srgbClr val="FFC000"/>
              </a:solidFill>
              <a:latin typeface="Times New Roman"/>
              <a:ea typeface="Times New Roman"/>
              <a:cs typeface="Times New Roman"/>
              <a:sym typeface="Times New Roman"/>
            </a:endParaRPr>
          </a:p>
          <a:p>
            <a:pPr marL="457200" lvl="0" indent="-457200" algn="l" rtl="0">
              <a:lnSpc>
                <a:spcPct val="90000"/>
              </a:lnSpc>
              <a:spcBef>
                <a:spcPts val="1000"/>
              </a:spcBef>
              <a:spcAft>
                <a:spcPts val="0"/>
              </a:spcAft>
              <a:buClr>
                <a:srgbClr val="FFC000"/>
              </a:buClr>
              <a:buSzPts val="2800"/>
              <a:buFont typeface="Arial"/>
              <a:buChar char="•"/>
            </a:pPr>
            <a:r>
              <a:rPr lang="en-US" sz="2800" b="1">
                <a:solidFill>
                  <a:srgbClr val="FFC000"/>
                </a:solidFill>
                <a:latin typeface="Times New Roman"/>
                <a:ea typeface="Times New Roman"/>
                <a:cs typeface="Times New Roman"/>
                <a:sym typeface="Times New Roman"/>
              </a:rPr>
              <a:t>Discovered BW in Rhodesia</a:t>
            </a:r>
            <a:endParaRPr/>
          </a:p>
          <a:p>
            <a:pPr marL="457200" lvl="0" indent="-457200" algn="l" rtl="0">
              <a:lnSpc>
                <a:spcPct val="90000"/>
              </a:lnSpc>
              <a:spcBef>
                <a:spcPts val="1000"/>
              </a:spcBef>
              <a:spcAft>
                <a:spcPts val="0"/>
              </a:spcAft>
              <a:buClr>
                <a:srgbClr val="FFC000"/>
              </a:buClr>
              <a:buSzPts val="2800"/>
              <a:buFont typeface="Arial"/>
              <a:buChar char="•"/>
            </a:pPr>
            <a:r>
              <a:rPr lang="en-US" sz="2800" b="1">
                <a:solidFill>
                  <a:srgbClr val="FFC000"/>
                </a:solidFill>
                <a:latin typeface="Times New Roman"/>
                <a:ea typeface="Times New Roman"/>
                <a:cs typeface="Times New Roman"/>
                <a:sym typeface="Times New Roman"/>
              </a:rPr>
              <a:t>Decoding their language</a:t>
            </a:r>
            <a:endParaRPr/>
          </a:p>
          <a:p>
            <a:pPr marL="0" lvl="0" indent="0" algn="l" rtl="0">
              <a:lnSpc>
                <a:spcPct val="90000"/>
              </a:lnSpc>
              <a:spcBef>
                <a:spcPts val="1000"/>
              </a:spcBef>
              <a:spcAft>
                <a:spcPts val="0"/>
              </a:spcAft>
              <a:buClr>
                <a:schemeClr val="dk1"/>
              </a:buClr>
              <a:buSzPts val="2800"/>
              <a:buNone/>
            </a:pPr>
            <a:endParaRPr sz="2800" b="1">
              <a:solidFill>
                <a:srgbClr val="FFFF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0"/>
          <p:cNvSpPr txBox="1">
            <a:spLocks noGrp="1"/>
          </p:cNvSpPr>
          <p:nvPr>
            <p:ph type="title"/>
          </p:nvPr>
        </p:nvSpPr>
        <p:spPr>
          <a:xfrm>
            <a:off x="838200" y="365125"/>
            <a:ext cx="10515600" cy="7931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030A0"/>
              </a:buClr>
              <a:buSzPts val="4800"/>
              <a:buFont typeface="Times New Roman"/>
              <a:buNone/>
            </a:pPr>
            <a:r>
              <a:rPr lang="en-US" sz="4800" b="1">
                <a:solidFill>
                  <a:srgbClr val="7030A0"/>
                </a:solidFill>
                <a:latin typeface="Times New Roman"/>
                <a:ea typeface="Times New Roman"/>
                <a:cs typeface="Times New Roman"/>
                <a:sym typeface="Times New Roman"/>
              </a:rPr>
              <a:t>'Preparedness' is very risky!</a:t>
            </a:r>
            <a:endParaRPr/>
          </a:p>
        </p:txBody>
      </p:sp>
      <p:pic>
        <p:nvPicPr>
          <p:cNvPr id="259" name="Google Shape;259;p10"/>
          <p:cNvPicPr preferRelativeResize="0">
            <a:picLocks noGrp="1"/>
          </p:cNvPicPr>
          <p:nvPr>
            <p:ph type="body" idx="1"/>
          </p:nvPr>
        </p:nvPicPr>
        <p:blipFill rotWithShape="1">
          <a:blip r:embed="rId3">
            <a:alphaModFix/>
          </a:blip>
          <a:srcRect/>
          <a:stretch/>
        </p:blipFill>
        <p:spPr>
          <a:xfrm>
            <a:off x="7242048" y="1534159"/>
            <a:ext cx="4604512" cy="5106100"/>
          </a:xfrm>
          <a:prstGeom prst="rect">
            <a:avLst/>
          </a:prstGeom>
          <a:noFill/>
          <a:ln>
            <a:noFill/>
          </a:ln>
        </p:spPr>
      </p:pic>
      <p:sp>
        <p:nvSpPr>
          <p:cNvPr id="260" name="Google Shape;260;p10"/>
          <p:cNvSpPr txBox="1">
            <a:spLocks noGrp="1"/>
          </p:cNvSpPr>
          <p:nvPr>
            <p:ph type="body" idx="2"/>
          </p:nvPr>
        </p:nvSpPr>
        <p:spPr>
          <a:xfrm>
            <a:off x="345440" y="1534159"/>
            <a:ext cx="6400800" cy="5106099"/>
          </a:xfrm>
          <a:prstGeom prst="rect">
            <a:avLst/>
          </a:prstGeom>
          <a:solidFill>
            <a:srgbClr val="D8E2F3"/>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CDC and USDA run a Select Agent program for selected US Potential Pandemic Pathogens</a:t>
            </a:r>
            <a:endParaRPr/>
          </a:p>
          <a:p>
            <a:pPr marL="228600" lvl="0" indent="-228600" algn="l" rtl="0">
              <a:lnSpc>
                <a:spcPct val="90000"/>
              </a:lnSpc>
              <a:spcBef>
                <a:spcPts val="1000"/>
              </a:spcBef>
              <a:spcAft>
                <a:spcPts val="0"/>
              </a:spcAft>
              <a:buClr>
                <a:schemeClr val="dk1"/>
              </a:buClr>
              <a:buSzPts val="2400"/>
              <a:buChar char="•"/>
            </a:pPr>
            <a:r>
              <a:rPr lang="en-US" sz="2400"/>
              <a:t>There are </a:t>
            </a:r>
            <a:r>
              <a:rPr lang="en-US" sz="2400" b="1"/>
              <a:t>200 accidents per year </a:t>
            </a:r>
            <a:r>
              <a:rPr lang="en-US" sz="2400"/>
              <a:t>reported to CDC re: select agents</a:t>
            </a:r>
            <a:endParaRPr/>
          </a:p>
          <a:p>
            <a:pPr marL="228600" lvl="0" indent="-228600" algn="l" rtl="0">
              <a:lnSpc>
                <a:spcPct val="90000"/>
              </a:lnSpc>
              <a:spcBef>
                <a:spcPts val="1000"/>
              </a:spcBef>
              <a:spcAft>
                <a:spcPts val="0"/>
              </a:spcAft>
              <a:buClr>
                <a:schemeClr val="dk1"/>
              </a:buClr>
              <a:buSzPts val="3000"/>
              <a:buChar char="•"/>
            </a:pPr>
            <a:r>
              <a:rPr lang="en-US" sz="3000"/>
              <a:t>In 2018 alone, 173 (of 201 reported) releases led to "</a:t>
            </a:r>
            <a:r>
              <a:rPr lang="en-US" sz="3000" b="1" i="1"/>
              <a:t>895 individuals [receiving] occupational health services, including medical assessments and, if needed, diagnostic testing and prophylaxis." </a:t>
            </a:r>
            <a:r>
              <a:rPr lang="en-US" sz="3000" i="1"/>
              <a:t> </a:t>
            </a:r>
            <a:endParaRPr/>
          </a:p>
          <a:p>
            <a:pPr marL="0" lvl="0" indent="0" algn="l" rtl="0">
              <a:lnSpc>
                <a:spcPct val="90000"/>
              </a:lnSpc>
              <a:spcBef>
                <a:spcPts val="1000"/>
              </a:spcBef>
              <a:spcAft>
                <a:spcPts val="0"/>
              </a:spcAft>
              <a:buClr>
                <a:srgbClr val="0563C1"/>
              </a:buClr>
              <a:buSzPts val="1800"/>
              <a:buNone/>
            </a:pPr>
            <a:r>
              <a:rPr lang="en-US" sz="1800" u="sng">
                <a:solidFill>
                  <a:srgbClr val="0563C1"/>
                </a:solidFill>
                <a:hlinkClick r:id="rId4">
                  <a:extLst>
                    <a:ext uri="{A12FA001-AC4F-418D-AE19-62706E023703}">
                      <ahyp:hlinkClr xmlns:ahyp="http://schemas.microsoft.com/office/drawing/2018/hyperlinkcolor" val="tx"/>
                    </a:ext>
                  </a:extLst>
                </a:hlinkClick>
              </a:rPr>
              <a:t>https://web.archive.org/web/20200410035210/https://</a:t>
            </a:r>
            <a:r>
              <a:rPr lang="en-US" sz="1800" u="sng">
                <a:solidFill>
                  <a:srgbClr val="0070C0"/>
                </a:solidFill>
                <a:hlinkClick r:id="rId4">
                  <a:extLst>
                    <a:ext uri="{A12FA001-AC4F-418D-AE19-62706E023703}">
                      <ahyp:hlinkClr xmlns:ahyp="http://schemas.microsoft.com/office/drawing/2018/hyperlinkcolor" val="tx"/>
                    </a:ext>
                  </a:extLst>
                </a:hlinkClick>
              </a:rPr>
              <a:t>www</a:t>
            </a:r>
            <a:r>
              <a:rPr lang="en-US" sz="1800">
                <a:solidFill>
                  <a:srgbClr val="0070C0"/>
                </a:solidFill>
              </a:rPr>
              <a:t>.selectagents.gov/resources/FSAP_Annual_Report_2018_508.pdf</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1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1" name="Google Shape;291;p16"/>
          <p:cNvSpPr/>
          <p:nvPr/>
        </p:nvSpPr>
        <p:spPr>
          <a:xfrm>
            <a:off x="0" y="-427"/>
            <a:ext cx="12192001" cy="6858000"/>
          </a:xfrm>
          <a:prstGeom prst="rect">
            <a:avLst/>
          </a:prstGeom>
          <a:gradFill>
            <a:gsLst>
              <a:gs pos="0">
                <a:srgbClr val="000000"/>
              </a:gs>
              <a:gs pos="100000">
                <a:srgbClr val="2F5496"/>
              </a:gs>
            </a:gsLst>
            <a:lin ang="15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2" name="Google Shape;292;p16"/>
          <p:cNvSpPr/>
          <p:nvPr/>
        </p:nvSpPr>
        <p:spPr>
          <a:xfrm rot="10800000" flipH="1">
            <a:off x="455521" y="-1720"/>
            <a:ext cx="11750040" cy="6840685"/>
          </a:xfrm>
          <a:prstGeom prst="rect">
            <a:avLst/>
          </a:prstGeom>
          <a:gradFill>
            <a:gsLst>
              <a:gs pos="0">
                <a:srgbClr val="1F3864">
                  <a:alpha val="60784"/>
                </a:srgbClr>
              </a:gs>
              <a:gs pos="21000">
                <a:srgbClr val="1F3864">
                  <a:alpha val="60784"/>
                </a:srgbClr>
              </a:gs>
              <a:gs pos="100000">
                <a:srgbClr val="4472C4">
                  <a:alpha val="0"/>
                </a:srgbClr>
              </a:gs>
            </a:gsLst>
            <a:lin ang="21593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16"/>
          <p:cNvSpPr/>
          <p:nvPr/>
        </p:nvSpPr>
        <p:spPr>
          <a:xfrm>
            <a:off x="8606054" y="-1291"/>
            <a:ext cx="3608179" cy="6858864"/>
          </a:xfrm>
          <a:prstGeom prst="rect">
            <a:avLst/>
          </a:prstGeom>
          <a:gradFill>
            <a:gsLst>
              <a:gs pos="0">
                <a:srgbClr val="2F5496">
                  <a:alpha val="0"/>
                </a:srgbClr>
              </a:gs>
              <a:gs pos="99000">
                <a:srgbClr val="000000">
                  <a:alpha val="40784"/>
                </a:srgbClr>
              </a:gs>
              <a:gs pos="100000">
                <a:srgbClr val="000000">
                  <a:alpha val="40784"/>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4" name="Google Shape;294;p16"/>
          <p:cNvSpPr/>
          <p:nvPr/>
        </p:nvSpPr>
        <p:spPr>
          <a:xfrm rot="-6325827">
            <a:off x="6059728" y="779270"/>
            <a:ext cx="4967533" cy="4988390"/>
          </a:xfrm>
          <a:prstGeom prst="ellipse">
            <a:avLst/>
          </a:prstGeom>
          <a:gradFill>
            <a:gsLst>
              <a:gs pos="0">
                <a:srgbClr val="4472C4">
                  <a:alpha val="23921"/>
                </a:srgbClr>
              </a:gs>
              <a:gs pos="79000">
                <a:srgbClr val="8DA9DB">
                  <a:alpha val="0"/>
                </a:srgbClr>
              </a:gs>
              <a:gs pos="100000">
                <a:srgbClr val="8DA9DB">
                  <a:alpha val="0"/>
                </a:srgbClr>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5" name="Google Shape;295;p16"/>
          <p:cNvSpPr txBox="1">
            <a:spLocks noGrp="1"/>
          </p:cNvSpPr>
          <p:nvPr>
            <p:ph type="title"/>
          </p:nvPr>
        </p:nvSpPr>
        <p:spPr>
          <a:xfrm>
            <a:off x="1386865" y="818984"/>
            <a:ext cx="8092801" cy="286110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000"/>
              <a:buFont typeface="Calibri"/>
              <a:buNone/>
            </a:pPr>
            <a:r>
              <a:rPr lang="en-US" sz="4000">
                <a:solidFill>
                  <a:srgbClr val="FFFFFF"/>
                </a:solidFill>
                <a:latin typeface="Calibri"/>
                <a:ea typeface="Calibri"/>
                <a:cs typeface="Calibri"/>
                <a:sym typeface="Calibri"/>
              </a:rPr>
              <a:t>The Next 8 slides are all excerpted from a report on the European Union's Global Health Strategy, published in March 2023 </a:t>
            </a:r>
            <a:endParaRPr/>
          </a:p>
        </p:txBody>
      </p:sp>
      <p:sp>
        <p:nvSpPr>
          <p:cNvPr id="296" name="Google Shape;296;p16"/>
          <p:cNvSpPr/>
          <p:nvPr/>
        </p:nvSpPr>
        <p:spPr>
          <a:xfrm rot="10800000" flipH="1">
            <a:off x="6314" y="4480038"/>
            <a:ext cx="12179371" cy="2377962"/>
          </a:xfrm>
          <a:prstGeom prst="rect">
            <a:avLst/>
          </a:prstGeom>
          <a:gradFill>
            <a:gsLst>
              <a:gs pos="0">
                <a:srgbClr val="2F5496">
                  <a:alpha val="49803"/>
                </a:srgbClr>
              </a:gs>
              <a:gs pos="99000">
                <a:srgbClr val="000000">
                  <a:alpha val="33725"/>
                </a:srgbClr>
              </a:gs>
              <a:gs pos="100000">
                <a:srgbClr val="000000">
                  <a:alpha val="33725"/>
                </a:srgbClr>
              </a:gs>
            </a:gsLst>
            <a:lin ang="17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7" name="Google Shape;297;p16"/>
          <p:cNvSpPr txBox="1">
            <a:spLocks noGrp="1"/>
          </p:cNvSpPr>
          <p:nvPr>
            <p:ph type="body" idx="1"/>
          </p:nvPr>
        </p:nvSpPr>
        <p:spPr>
          <a:xfrm>
            <a:off x="891251" y="4109013"/>
            <a:ext cx="9583838" cy="24379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800"/>
              <a:buNone/>
            </a:pPr>
            <a:r>
              <a:rPr lang="en-US" sz="2800">
                <a:solidFill>
                  <a:srgbClr val="FFFFFF"/>
                </a:solidFill>
                <a:latin typeface="Calibri"/>
                <a:ea typeface="Calibri"/>
                <a:cs typeface="Calibri"/>
                <a:sym typeface="Calibri"/>
              </a:rPr>
              <a:t>It reveals </a:t>
            </a:r>
            <a:r>
              <a:rPr lang="en-US" sz="2800">
                <a:solidFill>
                  <a:srgbClr val="FFFFFF"/>
                </a:solidFill>
              </a:rPr>
              <a:t>how Europe will focus on health: More $ and power for</a:t>
            </a:r>
            <a:r>
              <a:rPr lang="en-US" sz="2800">
                <a:solidFill>
                  <a:srgbClr val="FFFFFF"/>
                </a:solidFill>
                <a:latin typeface="Calibri"/>
                <a:ea typeface="Calibri"/>
                <a:cs typeface="Calibri"/>
                <a:sym typeface="Calibri"/>
              </a:rPr>
              <a:t> the WHO, One Health, emergency preparedness and vaccines for every conceivable condition, not only infections, to be administered to all, especially Africa, under the guise of equity.  All the text on these 8 slides quotes the report.</a:t>
            </a:r>
            <a:endParaRPr/>
          </a:p>
        </p:txBody>
      </p:sp>
      <p:sp>
        <p:nvSpPr>
          <p:cNvPr id="298" name="Google Shape;298;p16"/>
          <p:cNvSpPr/>
          <p:nvPr/>
        </p:nvSpPr>
        <p:spPr>
          <a:xfrm rot="-5400000" flipH="1">
            <a:off x="6967085" y="1632660"/>
            <a:ext cx="6857572" cy="3592258"/>
          </a:xfrm>
          <a:prstGeom prst="rect">
            <a:avLst/>
          </a:prstGeom>
          <a:gradFill>
            <a:gsLst>
              <a:gs pos="0">
                <a:srgbClr val="2F5496">
                  <a:alpha val="49803"/>
                </a:srgbClr>
              </a:gs>
              <a:gs pos="99000">
                <a:srgbClr val="000000">
                  <a:alpha val="0"/>
                </a:srgbClr>
              </a:gs>
              <a:gs pos="100000">
                <a:srgbClr val="000000">
                  <a:alpha val="0"/>
                </a:srgbClr>
              </a:gs>
            </a:gsLst>
            <a:lin ang="15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4" name="Google Shape;304;p17"/>
          <p:cNvSpPr txBox="1">
            <a:spLocks noGrp="1"/>
          </p:cNvSpPr>
          <p:nvPr>
            <p:ph type="title"/>
          </p:nvPr>
        </p:nvSpPr>
        <p:spPr>
          <a:xfrm>
            <a:off x="6011501" y="303654"/>
            <a:ext cx="5546515" cy="17472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200"/>
              <a:buFont typeface="Calibri"/>
              <a:buNone/>
            </a:pPr>
            <a:r>
              <a:rPr lang="en-US" sz="2200">
                <a:latin typeface="Calibri"/>
                <a:ea typeface="Calibri"/>
                <a:cs typeface="Calibri"/>
                <a:sym typeface="Calibri"/>
              </a:rPr>
              <a:t>"As we shift the focus on what to do, an equally fundamental shift must occur on how to do it</a:t>
            </a:r>
            <a:r>
              <a:rPr lang="en-US" sz="2200">
                <a:solidFill>
                  <a:srgbClr val="FF0000"/>
                </a:solidFill>
                <a:latin typeface="Calibri"/>
                <a:ea typeface="Calibri"/>
                <a:cs typeface="Calibri"/>
                <a:sym typeface="Calibri"/>
              </a:rPr>
              <a:t>. </a:t>
            </a:r>
            <a:r>
              <a:rPr lang="en-US" sz="2200" b="1">
                <a:solidFill>
                  <a:srgbClr val="FF0000"/>
                </a:solidFill>
                <a:latin typeface="Calibri"/>
                <a:ea typeface="Calibri"/>
                <a:cs typeface="Calibri"/>
                <a:sym typeface="Calibri"/>
              </a:rPr>
              <a:t>A new global health order is emerging </a:t>
            </a:r>
            <a:r>
              <a:rPr lang="en-US" sz="2200">
                <a:latin typeface="Calibri"/>
                <a:ea typeface="Calibri"/>
                <a:cs typeface="Calibri"/>
                <a:sym typeface="Calibri"/>
              </a:rPr>
              <a:t>—and the EU must contribute to shaping it through a more strategic and effective engagement."</a:t>
            </a:r>
            <a:endParaRPr sz="2200">
              <a:solidFill>
                <a:schemeClr val="dk1"/>
              </a:solidFill>
              <a:latin typeface="Calibri"/>
              <a:ea typeface="Calibri"/>
              <a:cs typeface="Calibri"/>
              <a:sym typeface="Calibri"/>
            </a:endParaRPr>
          </a:p>
        </p:txBody>
      </p:sp>
      <p:pic>
        <p:nvPicPr>
          <p:cNvPr id="305" name="Google Shape;305;p17"/>
          <p:cNvPicPr preferRelativeResize="0">
            <a:picLocks noGrp="1"/>
          </p:cNvPicPr>
          <p:nvPr>
            <p:ph type="body" idx="1"/>
          </p:nvPr>
        </p:nvPicPr>
        <p:blipFill rotWithShape="1">
          <a:blip r:embed="rId3">
            <a:alphaModFix/>
          </a:blip>
          <a:srcRect/>
          <a:stretch/>
        </p:blipFill>
        <p:spPr>
          <a:xfrm>
            <a:off x="475724" y="151826"/>
            <a:ext cx="5155531" cy="5908015"/>
          </a:xfrm>
          <a:prstGeom prst="rect">
            <a:avLst/>
          </a:prstGeom>
          <a:noFill/>
          <a:ln>
            <a:noFill/>
          </a:ln>
        </p:spPr>
      </p:pic>
      <p:sp>
        <p:nvSpPr>
          <p:cNvPr id="306" name="Google Shape;306;p17"/>
          <p:cNvSpPr/>
          <p:nvPr/>
        </p:nvSpPr>
        <p:spPr>
          <a:xfrm>
            <a:off x="6739128" y="237286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7" name="Google Shape;307;p17"/>
          <p:cNvSpPr txBox="1">
            <a:spLocks noGrp="1"/>
          </p:cNvSpPr>
          <p:nvPr>
            <p:ph type="body" idx="2"/>
          </p:nvPr>
        </p:nvSpPr>
        <p:spPr>
          <a:xfrm>
            <a:off x="6096000" y="2531714"/>
            <a:ext cx="5715754" cy="40226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0000"/>
              </a:buClr>
              <a:buSzPts val="2100"/>
              <a:buNone/>
            </a:pPr>
            <a:r>
              <a:rPr lang="en-US" sz="2100" b="1">
                <a:solidFill>
                  <a:srgbClr val="FF0000"/>
                </a:solidFill>
                <a:highlight>
                  <a:srgbClr val="FFFF00"/>
                </a:highlight>
              </a:rPr>
              <a:t>"Global governance </a:t>
            </a:r>
            <a:r>
              <a:rPr lang="en-US" sz="2100">
                <a:highlight>
                  <a:srgbClr val="FFFF00"/>
                </a:highlight>
              </a:rPr>
              <a:t>will require a new focus to maintain a strong and responsive multilateral system, </a:t>
            </a:r>
            <a:r>
              <a:rPr lang="en-US" sz="2100" b="1">
                <a:solidFill>
                  <a:srgbClr val="FF0000"/>
                </a:solidFill>
                <a:highlight>
                  <a:srgbClr val="FFFF00"/>
                </a:highlight>
              </a:rPr>
              <a:t>with a World Health Organization (WHO) at its core</a:t>
            </a:r>
            <a:r>
              <a:rPr lang="en-US" sz="2100">
                <a:solidFill>
                  <a:srgbClr val="FF0000"/>
                </a:solidFill>
                <a:highlight>
                  <a:srgbClr val="FFFF00"/>
                </a:highlight>
              </a:rPr>
              <a:t> </a:t>
            </a:r>
            <a:r>
              <a:rPr lang="en-US" sz="2100">
                <a:highlight>
                  <a:srgbClr val="FFFF00"/>
                </a:highlight>
              </a:rPr>
              <a:t>which is as sustainably financed as it is accountable and effective</a:t>
            </a:r>
            <a:r>
              <a:rPr lang="en-US" sz="2100"/>
              <a:t>. Consensus should be built through deepened cooperation through G7, G20, and other global, regional and bilateral partners. </a:t>
            </a:r>
            <a:r>
              <a:rPr lang="en-US" sz="2100">
                <a:highlight>
                  <a:srgbClr val="FFFF00"/>
                </a:highlight>
              </a:rPr>
              <a:t>The EU should drive the essential process of filling the existing gaps in global governance</a:t>
            </a:r>
            <a:r>
              <a:rPr lang="en-US" sz="2100"/>
              <a:t>, avoiding duplication and ensuring coherence of action.</a:t>
            </a:r>
            <a:r>
              <a:rPr lang="en-US" sz="2100">
                <a:highlight>
                  <a:srgbClr val="FFFF00"/>
                </a:highlight>
              </a:rPr>
              <a:t> This will need </a:t>
            </a:r>
            <a:r>
              <a:rPr lang="en-US" sz="2100" b="1">
                <a:highlight>
                  <a:srgbClr val="FFFF00"/>
                </a:highlight>
              </a:rPr>
              <a:t>close cooperation with the private sector, philanthropic organisations, civil society and other stakeholders </a:t>
            </a:r>
            <a:r>
              <a:rPr lang="en-US" sz="2100">
                <a:highlight>
                  <a:srgbClr val="FFFF00"/>
                </a:highlight>
              </a:rPr>
              <a:t>to support this strategy’s objectives."</a:t>
            </a:r>
            <a:endParaRPr/>
          </a:p>
        </p:txBody>
      </p:sp>
      <p:sp>
        <p:nvSpPr>
          <p:cNvPr id="308" name="Google Shape;308;p17"/>
          <p:cNvSpPr/>
          <p:nvPr/>
        </p:nvSpPr>
        <p:spPr>
          <a:xfrm>
            <a:off x="475724" y="6297105"/>
            <a:ext cx="502010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https://health.ec.europa.eu/system/files/2023-03/international_ghs-report-2022_en.pdf</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8"/>
          <p:cNvSpPr txBox="1">
            <a:spLocks noGrp="1"/>
          </p:cNvSpPr>
          <p:nvPr>
            <p:ph type="title"/>
          </p:nvPr>
        </p:nvSpPr>
        <p:spPr>
          <a:xfrm>
            <a:off x="838200" y="365126"/>
            <a:ext cx="10515600" cy="9747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14" name="Google Shape;314;p18"/>
          <p:cNvSpPr txBox="1">
            <a:spLocks noGrp="1"/>
          </p:cNvSpPr>
          <p:nvPr>
            <p:ph type="body" idx="1"/>
          </p:nvPr>
        </p:nvSpPr>
        <p:spPr>
          <a:xfrm>
            <a:off x="838200" y="1783534"/>
            <a:ext cx="10515600" cy="50744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In the EU, </a:t>
            </a:r>
            <a:r>
              <a:rPr lang="en-US" sz="2400" b="1"/>
              <a:t>universal health coverage </a:t>
            </a:r>
            <a:r>
              <a:rPr lang="en-US" sz="2400"/>
              <a:t>and a strong EU health security framework will continue to be developed by taking forward key initiatives underway or under preparation. These include the Europe’s Beating Cancer Plan1, the Pharmaceutical Strategy, and the planned European Health Data Space. </a:t>
            </a:r>
            <a:endParaRPr/>
          </a:p>
          <a:p>
            <a:pPr marL="0" lvl="0" indent="0" algn="l" rtl="0">
              <a:lnSpc>
                <a:spcPct val="90000"/>
              </a:lnSpc>
              <a:spcBef>
                <a:spcPts val="1000"/>
              </a:spcBef>
              <a:spcAft>
                <a:spcPts val="0"/>
              </a:spcAft>
              <a:buClr>
                <a:schemeClr val="dk1"/>
              </a:buClr>
              <a:buSzPts val="2400"/>
              <a:buNone/>
            </a:pPr>
            <a:r>
              <a:rPr lang="en-US" sz="2400"/>
              <a:t>Combatting health threats more comprehensively will be possible with the implementation of the new </a:t>
            </a:r>
            <a:r>
              <a:rPr lang="en-US" sz="2400" b="1"/>
              <a:t>cross-border health threats regulation</a:t>
            </a:r>
            <a:r>
              <a:rPr lang="en-US" sz="2400"/>
              <a:t>, the reinforced </a:t>
            </a:r>
            <a:r>
              <a:rPr lang="en-US" sz="2400" b="1"/>
              <a:t>mandates</a:t>
            </a:r>
            <a:r>
              <a:rPr lang="en-US" sz="2400"/>
              <a:t> of the European Center for Disease Prevention and Control and the European Medicines Agency, the work of the new </a:t>
            </a:r>
            <a:r>
              <a:rPr lang="en-US" sz="2400" b="1"/>
              <a:t>Health Emergency Preparedness and Response Authority</a:t>
            </a:r>
            <a:r>
              <a:rPr lang="en-US" sz="2400"/>
              <a:t> to improve preparedness and response in medical countermeasures, and a </a:t>
            </a:r>
            <a:r>
              <a:rPr lang="en-US" sz="2400" b="1">
                <a:solidFill>
                  <a:srgbClr val="FF0000"/>
                </a:solidFill>
                <a:highlight>
                  <a:srgbClr val="FFFF00"/>
                </a:highlight>
              </a:rPr>
              <a:t>One Health </a:t>
            </a:r>
            <a:r>
              <a:rPr lang="en-US" sz="2400" b="1">
                <a:highlight>
                  <a:srgbClr val="FFFF00"/>
                </a:highlight>
              </a:rPr>
              <a:t>network to act against </a:t>
            </a:r>
            <a:r>
              <a:rPr lang="en-US" sz="2400" b="1">
                <a:solidFill>
                  <a:srgbClr val="FF0000"/>
                </a:solidFill>
                <a:highlight>
                  <a:srgbClr val="FFFF00"/>
                </a:highlight>
              </a:rPr>
              <a:t>all</a:t>
            </a:r>
            <a:r>
              <a:rPr lang="en-US" sz="2400" b="1">
                <a:highlight>
                  <a:srgbClr val="FFFF00"/>
                </a:highlight>
              </a:rPr>
              <a:t> pathogenic threats with integrated surveillance</a:t>
            </a:r>
            <a:r>
              <a:rPr lang="en-US" sz="2400"/>
              <a:t>.</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rgbClr val="0070C0"/>
              </a:buClr>
              <a:buSzPts val="2000"/>
              <a:buNone/>
            </a:pPr>
            <a:r>
              <a:rPr lang="en-US" sz="2000">
                <a:solidFill>
                  <a:srgbClr val="0070C0"/>
                </a:solidFill>
              </a:rPr>
              <a:t>https://health.ec.europa.eu/system/files/2023-03/international_ghs-report-</a:t>
            </a:r>
            <a:r>
              <a:rPr lang="en-US" sz="2000">
                <a:solidFill>
                  <a:srgbClr val="0070C0"/>
                </a:solidFill>
                <a:highlight>
                  <a:srgbClr val="FFFF00"/>
                </a:highlight>
              </a:rPr>
              <a:t>2022</a:t>
            </a:r>
            <a:r>
              <a:rPr lang="en-US" sz="2000">
                <a:solidFill>
                  <a:srgbClr val="0070C0"/>
                </a:solidFill>
              </a:rPr>
              <a:t>_en.pdf</a:t>
            </a:r>
            <a:endParaRPr/>
          </a:p>
        </p:txBody>
      </p:sp>
      <p:pic>
        <p:nvPicPr>
          <p:cNvPr id="315" name="Google Shape;315;p18"/>
          <p:cNvPicPr preferRelativeResize="0"/>
          <p:nvPr/>
        </p:nvPicPr>
        <p:blipFill rotWithShape="1">
          <a:blip r:embed="rId3">
            <a:alphaModFix/>
          </a:blip>
          <a:srcRect/>
          <a:stretch/>
        </p:blipFill>
        <p:spPr>
          <a:xfrm>
            <a:off x="595456" y="365125"/>
            <a:ext cx="10944503" cy="10469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1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1" name="Google Shape;321;p19"/>
          <p:cNvSpPr txBox="1">
            <a:spLocks noGrp="1"/>
          </p:cNvSpPr>
          <p:nvPr>
            <p:ph type="title"/>
          </p:nvPr>
        </p:nvSpPr>
        <p:spPr>
          <a:xfrm>
            <a:off x="1331088" y="565739"/>
            <a:ext cx="9745883" cy="11249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700"/>
              <a:buFont typeface="Calibri"/>
              <a:buNone/>
            </a:pPr>
            <a:r>
              <a:rPr lang="en-US" sz="3700" b="1">
                <a:solidFill>
                  <a:schemeClr val="lt1"/>
                </a:solidFill>
                <a:latin typeface="Calibri"/>
                <a:ea typeface="Calibri"/>
                <a:cs typeface="Calibri"/>
                <a:sym typeface="Calibri"/>
              </a:rPr>
              <a:t>Vaccines </a:t>
            </a:r>
            <a:r>
              <a:rPr lang="en-US" sz="3700" b="1">
                <a:solidFill>
                  <a:srgbClr val="FFFF00"/>
                </a:solidFill>
                <a:latin typeface="Calibri"/>
                <a:ea typeface="Calibri"/>
                <a:cs typeface="Calibri"/>
                <a:sym typeface="Calibri"/>
              </a:rPr>
              <a:t>must</a:t>
            </a:r>
            <a:r>
              <a:rPr lang="en-US" sz="3700" b="1">
                <a:solidFill>
                  <a:schemeClr val="lt1"/>
                </a:solidFill>
                <a:latin typeface="Calibri"/>
                <a:ea typeface="Calibri"/>
                <a:cs typeface="Calibri"/>
                <a:sym typeface="Calibri"/>
              </a:rPr>
              <a:t> be </a:t>
            </a:r>
            <a:r>
              <a:rPr lang="en-US" sz="3700" b="1">
                <a:solidFill>
                  <a:srgbClr val="FFFF00"/>
                </a:solidFill>
                <a:latin typeface="Calibri"/>
                <a:ea typeface="Calibri"/>
                <a:cs typeface="Calibri"/>
                <a:sym typeface="Calibri"/>
              </a:rPr>
              <a:t>developed and used</a:t>
            </a:r>
            <a:r>
              <a:rPr lang="en-US" sz="3700" b="1">
                <a:solidFill>
                  <a:schemeClr val="lt1"/>
                </a:solidFill>
                <a:latin typeface="Calibri"/>
                <a:ea typeface="Calibri"/>
                <a:cs typeface="Calibri"/>
                <a:sym typeface="Calibri"/>
              </a:rPr>
              <a:t> on children and adults, especially in </a:t>
            </a:r>
            <a:r>
              <a:rPr lang="en-US" sz="3700" b="1">
                <a:solidFill>
                  <a:srgbClr val="FFFF00"/>
                </a:solidFill>
                <a:latin typeface="Calibri"/>
                <a:ea typeface="Calibri"/>
                <a:cs typeface="Calibri"/>
                <a:sym typeface="Calibri"/>
              </a:rPr>
              <a:t>Africa</a:t>
            </a:r>
            <a:endParaRPr/>
          </a:p>
        </p:txBody>
      </p:sp>
      <p:sp>
        <p:nvSpPr>
          <p:cNvPr id="322" name="Google Shape;322;p19"/>
          <p:cNvSpPr/>
          <p:nvPr/>
        </p:nvSpPr>
        <p:spPr>
          <a:xfrm>
            <a:off x="0" y="681037"/>
            <a:ext cx="1170294" cy="274629"/>
          </a:xfrm>
          <a:custGeom>
            <a:avLst/>
            <a:gdLst/>
            <a:ahLst/>
            <a:cxnLst/>
            <a:rect l="l" t="t" r="r" b="b"/>
            <a:pathLst>
              <a:path w="1170294" h="274629" extrusionOk="0">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3" name="Google Shape;323;p19"/>
          <p:cNvSpPr/>
          <p:nvPr/>
        </p:nvSpPr>
        <p:spPr>
          <a:xfrm>
            <a:off x="0" y="1116069"/>
            <a:ext cx="1170294" cy="274629"/>
          </a:xfrm>
          <a:custGeom>
            <a:avLst/>
            <a:gdLst/>
            <a:ahLst/>
            <a:cxnLst/>
            <a:rect l="l" t="t" r="r" b="b"/>
            <a:pathLst>
              <a:path w="1170294" h="274629" extrusionOk="0">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19"/>
          <p:cNvSpPr/>
          <p:nvPr/>
        </p:nvSpPr>
        <p:spPr>
          <a:xfrm>
            <a:off x="836766" y="2256427"/>
            <a:ext cx="10855283" cy="396339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5" name="Google Shape;325;p19"/>
          <p:cNvSpPr/>
          <p:nvPr/>
        </p:nvSpPr>
        <p:spPr>
          <a:xfrm>
            <a:off x="838200" y="2256427"/>
            <a:ext cx="10853849" cy="3955009"/>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6" name="Google Shape;326;p19"/>
          <p:cNvSpPr/>
          <p:nvPr/>
        </p:nvSpPr>
        <p:spPr>
          <a:xfrm>
            <a:off x="735106" y="2125615"/>
            <a:ext cx="10855283" cy="3974760"/>
          </a:xfrm>
          <a:prstGeom prst="rect">
            <a:avLst/>
          </a:prstGeom>
          <a:solidFill>
            <a:schemeClr val="lt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7" name="Google Shape;327;p19"/>
          <p:cNvPicPr preferRelativeResize="0">
            <a:picLocks noGrp="1"/>
          </p:cNvPicPr>
          <p:nvPr>
            <p:ph type="body" idx="1"/>
          </p:nvPr>
        </p:nvPicPr>
        <p:blipFill rotWithShape="1">
          <a:blip r:embed="rId3">
            <a:alphaModFix/>
          </a:blip>
          <a:srcRect/>
          <a:stretch/>
        </p:blipFill>
        <p:spPr>
          <a:xfrm>
            <a:off x="1093694" y="2485449"/>
            <a:ext cx="10260106" cy="32518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p2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a:spLocks noGrp="1"/>
          </p:cNvSpPr>
          <p:nvPr>
            <p:ph type="title"/>
          </p:nvPr>
        </p:nvSpPr>
        <p:spPr>
          <a:xfrm>
            <a:off x="1331088" y="565739"/>
            <a:ext cx="9745883" cy="11249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Spinning the Daszak/Fauci false argument that pandemics are </a:t>
            </a:r>
            <a:r>
              <a:rPr lang="en-US" sz="2400" b="1">
                <a:solidFill>
                  <a:srgbClr val="FFFF00"/>
                </a:solidFill>
                <a:latin typeface="Calibri"/>
                <a:ea typeface="Calibri"/>
                <a:cs typeface="Calibri"/>
                <a:sym typeface="Calibri"/>
              </a:rPr>
              <a:t>due to climate change and interactions with wild animals</a:t>
            </a:r>
            <a:r>
              <a:rPr lang="en-US" sz="2400" b="1">
                <a:solidFill>
                  <a:schemeClr val="lt1"/>
                </a:solidFill>
                <a:latin typeface="Calibri"/>
                <a:ea typeface="Calibri"/>
                <a:cs typeface="Calibri"/>
                <a:sym typeface="Calibri"/>
              </a:rPr>
              <a:t>, rather than coming from labs and gov't paid scientists—</a:t>
            </a:r>
            <a:r>
              <a:rPr lang="en-US" sz="2400" b="1">
                <a:solidFill>
                  <a:srgbClr val="FFFF00"/>
                </a:solidFill>
                <a:latin typeface="Calibri"/>
                <a:ea typeface="Calibri"/>
                <a:cs typeface="Calibri"/>
                <a:sym typeface="Calibri"/>
              </a:rPr>
              <a:t>and will be frequent</a:t>
            </a:r>
            <a:endParaRPr/>
          </a:p>
        </p:txBody>
      </p:sp>
      <p:sp>
        <p:nvSpPr>
          <p:cNvPr id="335" name="Google Shape;335;p20"/>
          <p:cNvSpPr/>
          <p:nvPr/>
        </p:nvSpPr>
        <p:spPr>
          <a:xfrm>
            <a:off x="0" y="681037"/>
            <a:ext cx="1170294" cy="274629"/>
          </a:xfrm>
          <a:custGeom>
            <a:avLst/>
            <a:gdLst/>
            <a:ahLst/>
            <a:cxnLst/>
            <a:rect l="l" t="t" r="r" b="b"/>
            <a:pathLst>
              <a:path w="1170294" h="274629" extrusionOk="0">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6" name="Google Shape;336;p20"/>
          <p:cNvSpPr/>
          <p:nvPr/>
        </p:nvSpPr>
        <p:spPr>
          <a:xfrm>
            <a:off x="0" y="1116069"/>
            <a:ext cx="1170294" cy="274629"/>
          </a:xfrm>
          <a:custGeom>
            <a:avLst/>
            <a:gdLst/>
            <a:ahLst/>
            <a:cxnLst/>
            <a:rect l="l" t="t" r="r" b="b"/>
            <a:pathLst>
              <a:path w="1170294" h="274629" extrusionOk="0">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7" name="Google Shape;337;p20"/>
          <p:cNvSpPr/>
          <p:nvPr/>
        </p:nvSpPr>
        <p:spPr>
          <a:xfrm>
            <a:off x="836766" y="2256427"/>
            <a:ext cx="10855283" cy="396339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8" name="Google Shape;338;p20"/>
          <p:cNvSpPr/>
          <p:nvPr/>
        </p:nvSpPr>
        <p:spPr>
          <a:xfrm>
            <a:off x="838200" y="2256427"/>
            <a:ext cx="10853849" cy="3955009"/>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9" name="Google Shape;339;p20"/>
          <p:cNvSpPr/>
          <p:nvPr/>
        </p:nvSpPr>
        <p:spPr>
          <a:xfrm>
            <a:off x="735106" y="2125615"/>
            <a:ext cx="10855283" cy="3974760"/>
          </a:xfrm>
          <a:prstGeom prst="rect">
            <a:avLst/>
          </a:prstGeom>
          <a:solidFill>
            <a:schemeClr val="lt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40" name="Google Shape;340;p20"/>
          <p:cNvPicPr preferRelativeResize="0">
            <a:picLocks noGrp="1"/>
          </p:cNvPicPr>
          <p:nvPr>
            <p:ph type="body" idx="1"/>
          </p:nvPr>
        </p:nvPicPr>
        <p:blipFill rotWithShape="1">
          <a:blip r:embed="rId3">
            <a:alphaModFix/>
          </a:blip>
          <a:srcRect/>
          <a:stretch/>
        </p:blipFill>
        <p:spPr>
          <a:xfrm>
            <a:off x="1016000" y="2152969"/>
            <a:ext cx="10160000" cy="38582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1"/>
          <p:cNvSpPr txBox="1">
            <a:spLocks noGrp="1"/>
          </p:cNvSpPr>
          <p:nvPr>
            <p:ph type="title"/>
          </p:nvPr>
        </p:nvSpPr>
        <p:spPr>
          <a:xfrm>
            <a:off x="1322448" y="1155072"/>
            <a:ext cx="9979884" cy="5356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47" name="Google Shape;347;p21"/>
          <p:cNvPicPr preferRelativeResize="0">
            <a:picLocks noGrp="1"/>
          </p:cNvPicPr>
          <p:nvPr>
            <p:ph type="body" idx="1"/>
          </p:nvPr>
        </p:nvPicPr>
        <p:blipFill rotWithShape="1">
          <a:blip r:embed="rId3">
            <a:alphaModFix/>
          </a:blip>
          <a:srcRect/>
          <a:stretch/>
        </p:blipFill>
        <p:spPr>
          <a:xfrm>
            <a:off x="995154" y="365125"/>
            <a:ext cx="10634472" cy="63892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53" name="Google Shape;353;p22"/>
          <p:cNvPicPr preferRelativeResize="0">
            <a:picLocks noGrp="1"/>
          </p:cNvPicPr>
          <p:nvPr>
            <p:ph type="body" idx="1"/>
          </p:nvPr>
        </p:nvPicPr>
        <p:blipFill rotWithShape="1">
          <a:blip r:embed="rId3">
            <a:alphaModFix/>
          </a:blip>
          <a:srcRect/>
          <a:stretch/>
        </p:blipFill>
        <p:spPr>
          <a:xfrm>
            <a:off x="838200" y="263951"/>
            <a:ext cx="10624794" cy="6594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3"/>
          <p:cNvSpPr txBox="1">
            <a:spLocks noGrp="1"/>
          </p:cNvSpPr>
          <p:nvPr>
            <p:ph type="title"/>
          </p:nvPr>
        </p:nvSpPr>
        <p:spPr>
          <a:xfrm>
            <a:off x="792120" y="243840"/>
            <a:ext cx="10795000" cy="16439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200"/>
              <a:buFont typeface="Calibri"/>
              <a:buNone/>
            </a:pPr>
            <a:r>
              <a:rPr lang="en-US" sz="3200" b="1">
                <a:solidFill>
                  <a:srgbClr val="FF0000"/>
                </a:solidFill>
                <a:latin typeface="Calibri"/>
                <a:ea typeface="Calibri"/>
                <a:cs typeface="Calibri"/>
                <a:sym typeface="Calibri"/>
              </a:rPr>
              <a:t>Making everything else part of 'health' enables governing bodies to control other sectors in the name of health</a:t>
            </a:r>
            <a:endParaRPr/>
          </a:p>
        </p:txBody>
      </p:sp>
      <p:pic>
        <p:nvPicPr>
          <p:cNvPr id="360" name="Google Shape;360;p23"/>
          <p:cNvPicPr preferRelativeResize="0">
            <a:picLocks noGrp="1"/>
          </p:cNvPicPr>
          <p:nvPr>
            <p:ph type="body" idx="1"/>
          </p:nvPr>
        </p:nvPicPr>
        <p:blipFill rotWithShape="1">
          <a:blip r:embed="rId3">
            <a:alphaModFix/>
          </a:blip>
          <a:srcRect/>
          <a:stretch/>
        </p:blipFill>
        <p:spPr>
          <a:xfrm>
            <a:off x="218395" y="2225040"/>
            <a:ext cx="11739925" cy="4389120"/>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66" name="Google Shape;366;p24"/>
          <p:cNvPicPr preferRelativeResize="0">
            <a:picLocks noGrp="1"/>
          </p:cNvPicPr>
          <p:nvPr>
            <p:ph type="body" idx="1"/>
          </p:nvPr>
        </p:nvPicPr>
        <p:blipFill rotWithShape="1">
          <a:blip r:embed="rId3">
            <a:alphaModFix/>
          </a:blip>
          <a:srcRect/>
          <a:stretch/>
        </p:blipFill>
        <p:spPr>
          <a:xfrm>
            <a:off x="838201" y="365125"/>
            <a:ext cx="10851036" cy="62147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
        <p:cNvGrpSpPr/>
        <p:nvPr/>
      </p:nvGrpSpPr>
      <p:grpSpPr>
        <a:xfrm>
          <a:off x="0" y="0"/>
          <a:ext cx="0" cy="0"/>
          <a:chOff x="0" y="0"/>
          <a:chExt cx="0" cy="0"/>
        </a:xfrm>
      </p:grpSpPr>
      <p:sp>
        <p:nvSpPr>
          <p:cNvPr id="371" name="Google Shape;371;p2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2" name="Google Shape;372;p25"/>
          <p:cNvSpPr txBox="1">
            <a:spLocks noGrp="1"/>
          </p:cNvSpPr>
          <p:nvPr>
            <p:ph type="ctrTitle"/>
          </p:nvPr>
        </p:nvSpPr>
        <p:spPr>
          <a:xfrm>
            <a:off x="4450080" y="329184"/>
            <a:ext cx="7098792" cy="18392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b="1"/>
              <a:t>Why is this being imposed on Europe first</a:t>
            </a:r>
            <a:r>
              <a:rPr lang="en-US" sz="5400" b="1"/>
              <a:t>?</a:t>
            </a:r>
            <a:endParaRPr/>
          </a:p>
        </p:txBody>
      </p:sp>
      <p:pic>
        <p:nvPicPr>
          <p:cNvPr id="373" name="Google Shape;373;p25" descr="Money and passport"/>
          <p:cNvPicPr preferRelativeResize="0"/>
          <p:nvPr/>
        </p:nvPicPr>
        <p:blipFill rotWithShape="1">
          <a:blip r:embed="rId3">
            <a:alphaModFix/>
          </a:blip>
          <a:srcRect l="43355" r="20482"/>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74" name="Google Shape;374;p25"/>
          <p:cNvSpPr/>
          <p:nvPr/>
        </p:nvSpPr>
        <p:spPr>
          <a:xfrm>
            <a:off x="5297762" y="2374947"/>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5" name="Google Shape;375;p25"/>
          <p:cNvSpPr txBox="1">
            <a:spLocks noGrp="1"/>
          </p:cNvSpPr>
          <p:nvPr>
            <p:ph type="subTitle" idx="1"/>
          </p:nvPr>
        </p:nvSpPr>
        <p:spPr>
          <a:xfrm>
            <a:off x="5297762" y="2706624"/>
            <a:ext cx="6251110" cy="3944828"/>
          </a:xfrm>
          <a:prstGeom prst="rect">
            <a:avLst/>
          </a:prstGeom>
          <a:noFill/>
          <a:ln>
            <a:noFill/>
          </a:ln>
        </p:spPr>
        <p:txBody>
          <a:bodyPr spcFirstLastPara="1" wrap="square" lIns="91425" tIns="45700" rIns="91425" bIns="45700" anchor="t" anchorCtr="0">
            <a:normAutofit/>
          </a:bodyPr>
          <a:lstStyle/>
          <a:p>
            <a:pPr marL="342900" lvl="0" indent="-228600" algn="l" rtl="0">
              <a:lnSpc>
                <a:spcPct val="90000"/>
              </a:lnSpc>
              <a:spcBef>
                <a:spcPts val="0"/>
              </a:spcBef>
              <a:spcAft>
                <a:spcPts val="0"/>
              </a:spcAft>
              <a:buClr>
                <a:schemeClr val="dk1"/>
              </a:buClr>
              <a:buSzPts val="2200"/>
              <a:buFont typeface="Arial"/>
              <a:buChar char="•"/>
            </a:pPr>
            <a:r>
              <a:rPr lang="en-US" sz="2200"/>
              <a:t>The existence of the European Union already impinged on national sovereignty</a:t>
            </a:r>
            <a:endParaRPr/>
          </a:p>
          <a:p>
            <a:pPr marL="342900" lvl="0" indent="-228600" algn="l" rtl="0">
              <a:lnSpc>
                <a:spcPct val="90000"/>
              </a:lnSpc>
              <a:spcBef>
                <a:spcPts val="1000"/>
              </a:spcBef>
              <a:spcAft>
                <a:spcPts val="0"/>
              </a:spcAft>
              <a:buClr>
                <a:schemeClr val="dk1"/>
              </a:buClr>
              <a:buSzPts val="2200"/>
              <a:buFont typeface="Arial"/>
              <a:buChar char="•"/>
            </a:pPr>
            <a:r>
              <a:rPr lang="en-US" sz="2200"/>
              <a:t>Healthcare is regulated by the states according to the Constitution, not by the federal government in the US</a:t>
            </a:r>
            <a:endParaRPr/>
          </a:p>
          <a:p>
            <a:pPr marL="342900" lvl="0" indent="-228600" algn="l" rtl="0">
              <a:lnSpc>
                <a:spcPct val="90000"/>
              </a:lnSpc>
              <a:spcBef>
                <a:spcPts val="1000"/>
              </a:spcBef>
              <a:spcAft>
                <a:spcPts val="0"/>
              </a:spcAft>
              <a:buClr>
                <a:schemeClr val="dk1"/>
              </a:buClr>
              <a:buSzPts val="2200"/>
              <a:buFont typeface="Arial"/>
              <a:buChar char="•"/>
            </a:pPr>
            <a:r>
              <a:rPr lang="en-US" sz="2200"/>
              <a:t>Most of western Europe does not allow citizens to have guns</a:t>
            </a:r>
            <a:endParaRPr/>
          </a:p>
          <a:p>
            <a:pPr marL="342900" lvl="0" indent="-228600" algn="l" rtl="0">
              <a:lnSpc>
                <a:spcPct val="90000"/>
              </a:lnSpc>
              <a:spcBef>
                <a:spcPts val="1000"/>
              </a:spcBef>
              <a:spcAft>
                <a:spcPts val="0"/>
              </a:spcAft>
              <a:buClr>
                <a:schemeClr val="dk1"/>
              </a:buClr>
              <a:buSzPts val="2200"/>
              <a:buFont typeface="Arial"/>
              <a:buChar char="•"/>
            </a:pPr>
            <a:r>
              <a:rPr lang="en-US" sz="2200"/>
              <a:t>Western Europeans trusted their governments more during the plandemic than Americans did</a:t>
            </a:r>
            <a:endParaRPr/>
          </a:p>
          <a:p>
            <a:pPr marL="342900" lvl="0" indent="-228600" algn="l" rtl="0">
              <a:lnSpc>
                <a:spcPct val="90000"/>
              </a:lnSpc>
              <a:spcBef>
                <a:spcPts val="1000"/>
              </a:spcBef>
              <a:spcAft>
                <a:spcPts val="0"/>
              </a:spcAft>
              <a:buClr>
                <a:schemeClr val="dk1"/>
              </a:buClr>
              <a:buSzPts val="2200"/>
              <a:buFont typeface="Arial"/>
              <a:buChar char="•"/>
            </a:pPr>
            <a:r>
              <a:rPr lang="en-US" sz="2200"/>
              <a:t>The US has lower reported COVID vaccination rates than all of western Europe</a:t>
            </a:r>
            <a:endParaRPr/>
          </a:p>
          <a:p>
            <a:pPr marL="342900" lvl="0" indent="-101600" algn="l" rtl="0">
              <a:lnSpc>
                <a:spcPct val="90000"/>
              </a:lnSpc>
              <a:spcBef>
                <a:spcPts val="1000"/>
              </a:spcBef>
              <a:spcAft>
                <a:spcPts val="0"/>
              </a:spcAft>
              <a:buClr>
                <a:schemeClr val="dk1"/>
              </a:buClr>
              <a:buSzPts val="2000"/>
              <a:buFont typeface="Arial"/>
              <a:buNone/>
            </a:pP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7"/>
          <p:cNvSpPr txBox="1">
            <a:spLocks noGrp="1"/>
          </p:cNvSpPr>
          <p:nvPr>
            <p:ph type="title"/>
          </p:nvPr>
        </p:nvSpPr>
        <p:spPr>
          <a:xfrm>
            <a:off x="506896" y="365126"/>
            <a:ext cx="5582621" cy="7594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latin typeface="Calibri"/>
                <a:ea typeface="Calibri"/>
                <a:cs typeface="Calibri"/>
                <a:sym typeface="Calibri"/>
              </a:rPr>
              <a:t>What is </a:t>
            </a:r>
            <a:r>
              <a:rPr lang="en-US" sz="4400" b="1">
                <a:latin typeface="Calibri"/>
                <a:ea typeface="Calibri"/>
                <a:cs typeface="Calibri"/>
                <a:sym typeface="Calibri"/>
              </a:rPr>
              <a:t>One Health</a:t>
            </a:r>
            <a:r>
              <a:rPr lang="en-US" sz="4400">
                <a:latin typeface="Calibri"/>
                <a:ea typeface="Calibri"/>
                <a:cs typeface="Calibri"/>
                <a:sym typeface="Calibri"/>
              </a:rPr>
              <a:t>?</a:t>
            </a:r>
            <a:endParaRPr/>
          </a:p>
        </p:txBody>
      </p:sp>
      <p:sp>
        <p:nvSpPr>
          <p:cNvPr id="387" name="Google Shape;387;p27"/>
          <p:cNvSpPr txBox="1">
            <a:spLocks noGrp="1"/>
          </p:cNvSpPr>
          <p:nvPr>
            <p:ph type="body" idx="2"/>
          </p:nvPr>
        </p:nvSpPr>
        <p:spPr>
          <a:xfrm>
            <a:off x="262759" y="1330036"/>
            <a:ext cx="5700027" cy="48469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i="1"/>
              <a:t>"One Health is an </a:t>
            </a:r>
            <a:r>
              <a:rPr lang="en-US" sz="2000" b="1" i="1"/>
              <a:t>integrated,</a:t>
            </a:r>
            <a:r>
              <a:rPr lang="en-US" sz="2000" i="1"/>
              <a:t> </a:t>
            </a:r>
            <a:r>
              <a:rPr lang="en-US" sz="2000" b="1" i="1"/>
              <a:t>unifying</a:t>
            </a:r>
            <a:r>
              <a:rPr lang="en-US" sz="2000" i="1"/>
              <a:t> </a:t>
            </a:r>
            <a:r>
              <a:rPr lang="en-US" sz="2000" i="1">
                <a:solidFill>
                  <a:srgbClr val="FF0000"/>
                </a:solidFill>
              </a:rPr>
              <a:t>approach</a:t>
            </a:r>
            <a:r>
              <a:rPr lang="en-US" sz="2000" i="1"/>
              <a:t> that aims to </a:t>
            </a:r>
            <a:r>
              <a:rPr lang="en-US" sz="2000" b="1" i="1"/>
              <a:t>sustainably balance </a:t>
            </a:r>
            <a:r>
              <a:rPr lang="en-US" sz="2000" i="1"/>
              <a:t>and optimize the health of people, animals and ecosystems.  It recognizes the health of humans, domestic and wild animals, plants, and the wider environment (including ecosystems) are closely linked and inter-dependent.</a:t>
            </a:r>
            <a:endParaRPr sz="2000"/>
          </a:p>
          <a:p>
            <a:pPr marL="0" lvl="0" indent="0" algn="l" rtl="0">
              <a:lnSpc>
                <a:spcPct val="90000"/>
              </a:lnSpc>
              <a:spcBef>
                <a:spcPts val="1000"/>
              </a:spcBef>
              <a:spcAft>
                <a:spcPts val="0"/>
              </a:spcAft>
              <a:buClr>
                <a:schemeClr val="dk1"/>
              </a:buClr>
              <a:buSzPts val="2000"/>
              <a:buNone/>
            </a:pPr>
            <a:r>
              <a:rPr lang="en-US" sz="2000" i="1"/>
              <a:t>The </a:t>
            </a:r>
            <a:r>
              <a:rPr lang="en-US" sz="2000" i="1">
                <a:solidFill>
                  <a:srgbClr val="FF0000"/>
                </a:solidFill>
              </a:rPr>
              <a:t>approach mobilizes multiple sectors</a:t>
            </a:r>
            <a:r>
              <a:rPr lang="en-US" sz="2000" i="1"/>
              <a:t>, disciplines and communities at varying levels of society to work together to foster well-being and </a:t>
            </a:r>
            <a:r>
              <a:rPr lang="en-US" sz="2000" b="1" i="1"/>
              <a:t>tackle threats to health and ecosystems</a:t>
            </a:r>
            <a:r>
              <a:rPr lang="en-US" sz="2000" i="1"/>
              <a:t>, while addressing the collective need for </a:t>
            </a:r>
            <a:r>
              <a:rPr lang="en-US" sz="2000" b="1" i="1"/>
              <a:t>clean water, energy and air, safe and nutritious food,</a:t>
            </a:r>
            <a:r>
              <a:rPr lang="en-US" sz="2000" i="1"/>
              <a:t> </a:t>
            </a:r>
            <a:r>
              <a:rPr lang="en-US" sz="2000" b="1" i="1"/>
              <a:t>taking action on climate changes and contributing to sustainable development</a:t>
            </a:r>
            <a:r>
              <a:rPr lang="en-US" sz="2000" i="1"/>
              <a:t>."</a:t>
            </a:r>
            <a:endParaRPr/>
          </a:p>
          <a:p>
            <a:pPr marL="0" lvl="0" indent="0" algn="l" rtl="0">
              <a:lnSpc>
                <a:spcPct val="90000"/>
              </a:lnSpc>
              <a:spcBef>
                <a:spcPts val="1000"/>
              </a:spcBef>
              <a:spcAft>
                <a:spcPts val="0"/>
              </a:spcAft>
              <a:buClr>
                <a:schemeClr val="dk1"/>
              </a:buClr>
              <a:buSzPts val="1600"/>
              <a:buNone/>
            </a:pPr>
            <a:r>
              <a:rPr lang="en-US" u="sng">
                <a:solidFill>
                  <a:schemeClr val="hlink"/>
                </a:solidFill>
                <a:hlinkClick r:id="rId3"/>
              </a:rPr>
              <a:t>https://www.onehealthcommission.org/en/why_one_health/what_is_one_health/</a:t>
            </a:r>
            <a:r>
              <a:rPr lang="en-US"/>
              <a:t>   </a:t>
            </a:r>
            <a:endParaRPr/>
          </a:p>
          <a:p>
            <a:pPr marL="0" lvl="0" indent="0" algn="l" rtl="0">
              <a:lnSpc>
                <a:spcPct val="90000"/>
              </a:lnSpc>
              <a:spcBef>
                <a:spcPts val="1000"/>
              </a:spcBef>
              <a:spcAft>
                <a:spcPts val="0"/>
              </a:spcAft>
              <a:buClr>
                <a:schemeClr val="dk1"/>
              </a:buClr>
              <a:buSzPts val="1800"/>
              <a:buNone/>
            </a:pPr>
            <a:r>
              <a:rPr lang="en-US" sz="1800" b="1"/>
              <a:t>The One Health High Level Expert Panel created this definition.</a:t>
            </a:r>
            <a:endParaRPr/>
          </a:p>
        </p:txBody>
      </p:sp>
      <p:pic>
        <p:nvPicPr>
          <p:cNvPr id="388" name="Google Shape;388;p27"/>
          <p:cNvPicPr preferRelativeResize="0">
            <a:picLocks noGrp="1"/>
          </p:cNvPicPr>
          <p:nvPr>
            <p:ph type="body" idx="1"/>
          </p:nvPr>
        </p:nvPicPr>
        <p:blipFill rotWithShape="1">
          <a:blip r:embed="rId4">
            <a:alphaModFix/>
          </a:blip>
          <a:srcRect l="6390" r="2327"/>
          <a:stretch/>
        </p:blipFill>
        <p:spPr>
          <a:xfrm>
            <a:off x="6229215" y="10"/>
            <a:ext cx="5962785" cy="68579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8"/>
          <p:cNvSpPr txBox="1">
            <a:spLocks noGrp="1"/>
          </p:cNvSpPr>
          <p:nvPr>
            <p:ph type="title"/>
          </p:nvPr>
        </p:nvSpPr>
        <p:spPr>
          <a:xfrm>
            <a:off x="1136397" y="502020"/>
            <a:ext cx="5323715" cy="16429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700"/>
              <a:buFont typeface="Calibri"/>
              <a:buNone/>
            </a:pPr>
            <a:r>
              <a:rPr lang="en-US" sz="37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 Lancet One Health Commission</a:t>
            </a:r>
            <a:br>
              <a:rPr lang="en-US" sz="3700" b="1">
                <a:solidFill>
                  <a:schemeClr val="dk1"/>
                </a:solidFill>
                <a:latin typeface="Calibri"/>
                <a:ea typeface="Calibri"/>
                <a:cs typeface="Calibri"/>
                <a:sym typeface="Calibri"/>
              </a:rPr>
            </a:br>
            <a:endParaRPr sz="3700">
              <a:solidFill>
                <a:schemeClr val="dk1"/>
              </a:solidFill>
              <a:latin typeface="Calibri"/>
              <a:ea typeface="Calibri"/>
              <a:cs typeface="Calibri"/>
              <a:sym typeface="Calibri"/>
            </a:endParaRPr>
          </a:p>
        </p:txBody>
      </p:sp>
      <p:sp>
        <p:nvSpPr>
          <p:cNvPr id="395" name="Google Shape;395;p28"/>
          <p:cNvSpPr txBox="1">
            <a:spLocks noGrp="1"/>
          </p:cNvSpPr>
          <p:nvPr>
            <p:ph type="body" idx="2"/>
          </p:nvPr>
        </p:nvSpPr>
        <p:spPr>
          <a:xfrm>
            <a:off x="457201" y="2014330"/>
            <a:ext cx="6460434" cy="44450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"The ambition of </a:t>
            </a:r>
            <a:r>
              <a:rPr lang="en-US" sz="2400" i="1"/>
              <a:t>The Lancet</a:t>
            </a:r>
            <a:r>
              <a:rPr lang="en-US" sz="2400"/>
              <a:t> One Health Commission is to </a:t>
            </a:r>
            <a:r>
              <a:rPr lang="en-US" sz="2400">
                <a:highlight>
                  <a:srgbClr val="FFFF00"/>
                </a:highlight>
              </a:rPr>
              <a:t>generate insight into the interconnected nature of health among humans, animals, plants, and the wider environment</a:t>
            </a:r>
            <a:r>
              <a:rPr lang="en-US" sz="2400"/>
              <a:t>, and to galvanize transformations in global governance, economics, and knowledge to ensure equitable, sustainable, and healthy socioecological systems in the 21st century and beyond."</a:t>
            </a:r>
            <a:endParaRPr/>
          </a:p>
          <a:p>
            <a:pPr marL="0" lvl="0" indent="120650" algn="l" rtl="0">
              <a:lnSpc>
                <a:spcPct val="90000"/>
              </a:lnSpc>
              <a:spcBef>
                <a:spcPts val="1000"/>
              </a:spcBef>
              <a:spcAft>
                <a:spcPts val="0"/>
              </a:spcAft>
              <a:buClr>
                <a:schemeClr val="dk1"/>
              </a:buClr>
              <a:buSzPts val="1900"/>
              <a:buFont typeface="Arial"/>
              <a:buNone/>
            </a:pPr>
            <a:endParaRPr sz="1900"/>
          </a:p>
          <a:p>
            <a:pPr marL="0" lvl="0" indent="0" algn="l" rtl="0">
              <a:lnSpc>
                <a:spcPct val="90000"/>
              </a:lnSpc>
              <a:spcBef>
                <a:spcPts val="1000"/>
              </a:spcBef>
              <a:spcAft>
                <a:spcPts val="0"/>
              </a:spcAft>
              <a:buClr>
                <a:schemeClr val="dk1"/>
              </a:buClr>
              <a:buSzPts val="1900"/>
              <a:buFont typeface="Arial"/>
              <a:buChar char="•"/>
            </a:pPr>
            <a:r>
              <a:rPr lang="en-US" sz="1900"/>
              <a:t>https://www.med.uio.no/helsam/english/research/centres/global-health/networks/one-health-networks/</a:t>
            </a:r>
            <a:endParaRPr/>
          </a:p>
        </p:txBody>
      </p:sp>
      <p:pic>
        <p:nvPicPr>
          <p:cNvPr id="396" name="Google Shape;396;p28"/>
          <p:cNvPicPr preferRelativeResize="0">
            <a:picLocks noGrp="1"/>
          </p:cNvPicPr>
          <p:nvPr>
            <p:ph type="body" idx="1"/>
          </p:nvPr>
        </p:nvPicPr>
        <p:blipFill rotWithShape="1">
          <a:blip r:embed="rId4">
            <a:alphaModFix/>
          </a:blip>
          <a:srcRect/>
          <a:stretch/>
        </p:blipFill>
        <p:spPr>
          <a:xfrm>
            <a:off x="7075967" y="2334543"/>
            <a:ext cx="4170530" cy="22208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3"/>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a:spLocks noGrp="1"/>
          </p:cNvSpPr>
          <p:nvPr>
            <p:ph type="title"/>
          </p:nvPr>
        </p:nvSpPr>
        <p:spPr>
          <a:xfrm>
            <a:off x="836341" y="1574019"/>
            <a:ext cx="2794365" cy="33337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Just in case you thought we were out of trouble</a:t>
            </a:r>
            <a:r>
              <a:rPr lang="en-US" sz="3600">
                <a:solidFill>
                  <a:srgbClr val="FFFFFF"/>
                </a:solidFill>
              </a:rPr>
              <a:t>--</a:t>
            </a:r>
            <a:r>
              <a:rPr lang="en-US" sz="3600">
                <a:solidFill>
                  <a:srgbClr val="FFFFFF"/>
                </a:solidFill>
                <a:latin typeface="Calibri"/>
                <a:ea typeface="Calibri"/>
                <a:cs typeface="Calibri"/>
                <a:sym typeface="Calibri"/>
              </a:rPr>
              <a:t> from the Telegraph</a:t>
            </a:r>
            <a:endParaRPr/>
          </a:p>
        </p:txBody>
      </p:sp>
      <p:pic>
        <p:nvPicPr>
          <p:cNvPr id="116" name="Google Shape;116;p3"/>
          <p:cNvPicPr preferRelativeResize="0">
            <a:picLocks noGrp="1"/>
          </p:cNvPicPr>
          <p:nvPr>
            <p:ph type="body" idx="1"/>
          </p:nvPr>
        </p:nvPicPr>
        <p:blipFill rotWithShape="1">
          <a:blip r:embed="rId3">
            <a:alphaModFix/>
          </a:blip>
          <a:srcRect/>
          <a:stretch/>
        </p:blipFill>
        <p:spPr>
          <a:xfrm>
            <a:off x="4335444" y="1574019"/>
            <a:ext cx="7640965" cy="310949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3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3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3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3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3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3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3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7"/>
          <p:cNvSpPr txBox="1">
            <a:spLocks noGrp="1"/>
          </p:cNvSpPr>
          <p:nvPr>
            <p:ph type="title"/>
          </p:nvPr>
        </p:nvSpPr>
        <p:spPr>
          <a:xfrm>
            <a:off x="838200" y="365125"/>
            <a:ext cx="10515600" cy="12437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3200"/>
              <a:buFont typeface="Calibri"/>
              <a:buNone/>
            </a:pPr>
            <a:r>
              <a:rPr lang="en-US" sz="3200" b="1">
                <a:solidFill>
                  <a:srgbClr val="1F3864"/>
                </a:solidFill>
                <a:latin typeface="Calibri"/>
                <a:ea typeface="Calibri"/>
                <a:cs typeface="Calibri"/>
                <a:sym typeface="Calibri"/>
              </a:rPr>
              <a:t>The 2023 National Defense Authorization Act (NDAA  (passed Dec 2022) has enshrined in US law a commitment to follow the WHO and use the One Health approach</a:t>
            </a:r>
            <a:endParaRPr/>
          </a:p>
        </p:txBody>
      </p:sp>
      <p:sp>
        <p:nvSpPr>
          <p:cNvPr id="443" name="Google Shape;443;p37"/>
          <p:cNvSpPr txBox="1">
            <a:spLocks noGrp="1"/>
          </p:cNvSpPr>
          <p:nvPr>
            <p:ph type="body" idx="1"/>
          </p:nvPr>
        </p:nvSpPr>
        <p:spPr>
          <a:xfrm>
            <a:off x="838200" y="1855694"/>
            <a:ext cx="10515600" cy="4531659"/>
          </a:xfrm>
          <a:prstGeom prst="rect">
            <a:avLst/>
          </a:prstGeom>
          <a:solidFill>
            <a:srgbClr val="D8E2F3"/>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Subtitle D—International Pandemic Preparedness (pages 950-967)</a:t>
            </a:r>
            <a:endParaRPr/>
          </a:p>
          <a:p>
            <a:pPr marL="228600" lvl="0" indent="-228600" algn="l" rtl="0">
              <a:lnSpc>
                <a:spcPct val="90000"/>
              </a:lnSpc>
              <a:spcBef>
                <a:spcPts val="1000"/>
              </a:spcBef>
              <a:spcAft>
                <a:spcPts val="0"/>
              </a:spcAft>
              <a:buClr>
                <a:schemeClr val="dk1"/>
              </a:buClr>
              <a:buSzPts val="2400"/>
              <a:buChar char="•"/>
            </a:pPr>
            <a:r>
              <a:rPr lang="en-US" sz="2400"/>
              <a:t>We will comply with the global health security agenda</a:t>
            </a:r>
            <a:endParaRPr/>
          </a:p>
          <a:p>
            <a:pPr marL="228600" lvl="0" indent="-228600" algn="l" rtl="0">
              <a:lnSpc>
                <a:spcPct val="90000"/>
              </a:lnSpc>
              <a:spcBef>
                <a:spcPts val="1000"/>
              </a:spcBef>
              <a:spcAft>
                <a:spcPts val="0"/>
              </a:spcAft>
              <a:buClr>
                <a:schemeClr val="dk1"/>
              </a:buClr>
              <a:buSzPts val="2400"/>
              <a:buChar char="•"/>
            </a:pPr>
            <a:r>
              <a:rPr lang="en-US" sz="2400"/>
              <a:t>We will advance the One Health approach</a:t>
            </a:r>
            <a:endParaRPr/>
          </a:p>
          <a:p>
            <a:pPr marL="228600" lvl="0" indent="-228600" algn="l" rtl="0">
              <a:lnSpc>
                <a:spcPct val="90000"/>
              </a:lnSpc>
              <a:spcBef>
                <a:spcPts val="1000"/>
              </a:spcBef>
              <a:spcAft>
                <a:spcPts val="0"/>
              </a:spcAft>
              <a:buClr>
                <a:schemeClr val="dk1"/>
              </a:buClr>
              <a:buSzPts val="2400"/>
              <a:buChar char="•"/>
            </a:pPr>
            <a:r>
              <a:rPr lang="en-US" sz="2400"/>
              <a:t>We will fund Gavi, A Bill Gates vaccine NGO</a:t>
            </a:r>
            <a:endParaRPr/>
          </a:p>
          <a:p>
            <a:pPr marL="228600" lvl="0" indent="-228600" algn="l" rtl="0">
              <a:lnSpc>
                <a:spcPct val="90000"/>
              </a:lnSpc>
              <a:spcBef>
                <a:spcPts val="1000"/>
              </a:spcBef>
              <a:spcAft>
                <a:spcPts val="0"/>
              </a:spcAft>
              <a:buClr>
                <a:schemeClr val="dk1"/>
              </a:buClr>
              <a:buSzPts val="2400"/>
              <a:buChar char="•"/>
            </a:pPr>
            <a:r>
              <a:rPr lang="en-US" sz="2400"/>
              <a:t>We will be part of an early warning network—</a:t>
            </a:r>
            <a:r>
              <a:rPr lang="en-US" sz="2400" b="1"/>
              <a:t>though none have ever worked</a:t>
            </a:r>
            <a:endParaRPr/>
          </a:p>
          <a:p>
            <a:pPr marL="228600" lvl="0" indent="-228600" algn="l" rtl="0">
              <a:lnSpc>
                <a:spcPct val="90000"/>
              </a:lnSpc>
              <a:spcBef>
                <a:spcPts val="1000"/>
              </a:spcBef>
              <a:spcAft>
                <a:spcPts val="0"/>
              </a:spcAft>
              <a:buClr>
                <a:schemeClr val="dk1"/>
              </a:buClr>
              <a:buSzPts val="2400"/>
              <a:buChar char="•"/>
            </a:pPr>
            <a:r>
              <a:rPr lang="en-US" sz="2400"/>
              <a:t>We have the right to send personnel into a hostile country if it refuses to share information about an outbreak—to do what?</a:t>
            </a:r>
            <a:endParaRPr/>
          </a:p>
          <a:p>
            <a:pPr marL="228600" lvl="0" indent="-228600" algn="l" rtl="0">
              <a:lnSpc>
                <a:spcPct val="90000"/>
              </a:lnSpc>
              <a:spcBef>
                <a:spcPts val="1000"/>
              </a:spcBef>
              <a:spcAft>
                <a:spcPts val="0"/>
              </a:spcAft>
              <a:buClr>
                <a:schemeClr val="dk1"/>
              </a:buClr>
              <a:buSzPts val="2400"/>
              <a:buChar char="•"/>
            </a:pPr>
            <a:r>
              <a:rPr lang="en-US" sz="2400"/>
              <a:t>At least $1 billion a year is allotted for this purpose</a:t>
            </a:r>
            <a:endParaRPr/>
          </a:p>
          <a:p>
            <a:pPr marL="228600" lvl="0" indent="-228600" algn="l" rtl="0">
              <a:lnSpc>
                <a:spcPct val="90000"/>
              </a:lnSpc>
              <a:spcBef>
                <a:spcPts val="1000"/>
              </a:spcBef>
              <a:spcAft>
                <a:spcPts val="0"/>
              </a:spcAft>
              <a:buClr>
                <a:schemeClr val="dk1"/>
              </a:buClr>
              <a:buSzPts val="2400"/>
              <a:buChar char="•"/>
            </a:pPr>
            <a:r>
              <a:rPr lang="en-US" sz="2400"/>
              <a:t>Proliferation issues that other treaties prevent are ignored</a:t>
            </a:r>
            <a:endParaRPr/>
          </a:p>
          <a:p>
            <a:pPr marL="228600" lvl="0" indent="-228600" algn="l" rtl="0">
              <a:lnSpc>
                <a:spcPct val="90000"/>
              </a:lnSpc>
              <a:spcBef>
                <a:spcPts val="1000"/>
              </a:spcBef>
              <a:spcAft>
                <a:spcPts val="0"/>
              </a:spcAft>
              <a:buClr>
                <a:schemeClr val="dk1"/>
              </a:buClr>
              <a:buSzPts val="2400"/>
              <a:buChar char="•"/>
            </a:pPr>
            <a:r>
              <a:rPr lang="en-US" sz="2400"/>
              <a:t>Ways to measure 'progress' in readiness are useless</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0" name="Google Shape;450;p38"/>
          <p:cNvSpPr txBox="1">
            <a:spLocks noGrp="1"/>
          </p:cNvSpPr>
          <p:nvPr>
            <p:ph type="title"/>
          </p:nvPr>
        </p:nvSpPr>
        <p:spPr>
          <a:xfrm>
            <a:off x="640080" y="325369"/>
            <a:ext cx="7493918" cy="220676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7F6000"/>
              </a:buClr>
              <a:buSzPts val="2700"/>
              <a:buFont typeface="Calibri"/>
              <a:buNone/>
            </a:pPr>
            <a:r>
              <a:rPr lang="en-US" sz="2700">
                <a:solidFill>
                  <a:srgbClr val="7F6000"/>
                </a:solidFill>
                <a:latin typeface="Calibri"/>
                <a:ea typeface="Calibri"/>
                <a:cs typeface="Calibri"/>
                <a:sym typeface="Calibri"/>
              </a:rPr>
              <a:t>We need to call this what it is.  The W.H.O.'s proposed </a:t>
            </a:r>
            <a:r>
              <a:rPr lang="en-US" sz="2700" b="1">
                <a:solidFill>
                  <a:srgbClr val="7F6000"/>
                </a:solidFill>
                <a:latin typeface="Calibri"/>
                <a:ea typeface="Calibri"/>
                <a:cs typeface="Calibri"/>
                <a:sym typeface="Calibri"/>
              </a:rPr>
              <a:t>IHR amendments </a:t>
            </a:r>
            <a:r>
              <a:rPr lang="en-US" sz="2700">
                <a:solidFill>
                  <a:srgbClr val="7F6000"/>
                </a:solidFill>
                <a:latin typeface="Calibri"/>
                <a:ea typeface="Calibri"/>
                <a:cs typeface="Calibri"/>
                <a:sym typeface="Calibri"/>
              </a:rPr>
              <a:t>and </a:t>
            </a:r>
            <a:r>
              <a:rPr lang="en-US" sz="2700" b="1">
                <a:solidFill>
                  <a:srgbClr val="7F6000"/>
                </a:solidFill>
                <a:latin typeface="Calibri"/>
                <a:ea typeface="Calibri"/>
                <a:cs typeface="Calibri"/>
                <a:sym typeface="Calibri"/>
              </a:rPr>
              <a:t>pandemic treaty</a:t>
            </a:r>
            <a:r>
              <a:rPr lang="en-US" sz="2700">
                <a:solidFill>
                  <a:srgbClr val="7F6000"/>
                </a:solidFill>
                <a:latin typeface="Calibri"/>
                <a:ea typeface="Calibri"/>
                <a:cs typeface="Calibri"/>
                <a:sym typeface="Calibri"/>
              </a:rPr>
              <a:t>, </a:t>
            </a:r>
            <a:r>
              <a:rPr lang="en-US" sz="2700" b="1">
                <a:solidFill>
                  <a:srgbClr val="7F6000"/>
                </a:solidFill>
                <a:latin typeface="Calibri"/>
                <a:ea typeface="Calibri"/>
                <a:cs typeface="Calibri"/>
                <a:sym typeface="Calibri"/>
              </a:rPr>
              <a:t>"One Health," </a:t>
            </a:r>
            <a:r>
              <a:rPr lang="en-US" sz="2700">
                <a:solidFill>
                  <a:srgbClr val="7F6000"/>
                </a:solidFill>
                <a:latin typeface="Calibri"/>
                <a:ea typeface="Calibri"/>
                <a:cs typeface="Calibri"/>
                <a:sym typeface="Calibri"/>
              </a:rPr>
              <a:t>and the </a:t>
            </a:r>
            <a:r>
              <a:rPr lang="en-US" sz="2700" b="1">
                <a:solidFill>
                  <a:srgbClr val="7F6000"/>
                </a:solidFill>
                <a:latin typeface="Calibri"/>
                <a:ea typeface="Calibri"/>
                <a:cs typeface="Calibri"/>
                <a:sym typeface="Calibri"/>
              </a:rPr>
              <a:t>UN Emergency Platform </a:t>
            </a:r>
            <a:r>
              <a:rPr lang="en-US" sz="2700">
                <a:solidFill>
                  <a:srgbClr val="7F6000"/>
                </a:solidFill>
                <a:latin typeface="Calibri"/>
                <a:ea typeface="Calibri"/>
                <a:cs typeface="Calibri"/>
                <a:sym typeface="Calibri"/>
              </a:rPr>
              <a:t>are merely complicated legal mechanisms to obtain jurisdiction over the world under the guise of an emergency</a:t>
            </a:r>
            <a:endParaRPr/>
          </a:p>
        </p:txBody>
      </p:sp>
      <p:sp>
        <p:nvSpPr>
          <p:cNvPr id="451" name="Google Shape;451;p38"/>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2" name="Google Shape;452;p38"/>
          <p:cNvSpPr txBox="1">
            <a:spLocks noGrp="1"/>
          </p:cNvSpPr>
          <p:nvPr>
            <p:ph type="body" idx="1"/>
          </p:nvPr>
        </p:nvSpPr>
        <p:spPr>
          <a:xfrm>
            <a:off x="640080" y="2872898"/>
            <a:ext cx="5853317" cy="381148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F6000"/>
              </a:buClr>
              <a:buSzPts val="2400"/>
              <a:buChar char="•"/>
            </a:pPr>
            <a:r>
              <a:rPr lang="en-US" sz="2400" b="1">
                <a:solidFill>
                  <a:srgbClr val="7F6000"/>
                </a:solidFill>
              </a:rPr>
              <a:t>The American people do not want the WHO to have the power to impose lockdowns, masks, quarantines, vaccine mandates or anything else </a:t>
            </a:r>
            <a:endParaRPr/>
          </a:p>
          <a:p>
            <a:pPr marL="228600" lvl="0" indent="-228600" algn="l" rtl="0">
              <a:lnSpc>
                <a:spcPct val="90000"/>
              </a:lnSpc>
              <a:spcBef>
                <a:spcPts val="1000"/>
              </a:spcBef>
              <a:spcAft>
                <a:spcPts val="0"/>
              </a:spcAft>
              <a:buClr>
                <a:srgbClr val="7F6000"/>
              </a:buClr>
              <a:buSzPts val="2400"/>
              <a:buChar char="•"/>
            </a:pPr>
            <a:r>
              <a:rPr lang="en-US" sz="2400" b="1">
                <a:solidFill>
                  <a:srgbClr val="7F6000"/>
                </a:solidFill>
              </a:rPr>
              <a:t>This power grab is being negotiated in secret and will be voted on in May 2023 for the WHO</a:t>
            </a:r>
            <a:endParaRPr/>
          </a:p>
          <a:p>
            <a:pPr marL="228600" lvl="0" indent="-228600" algn="l" rtl="0">
              <a:lnSpc>
                <a:spcPct val="90000"/>
              </a:lnSpc>
              <a:spcBef>
                <a:spcPts val="1000"/>
              </a:spcBef>
              <a:spcAft>
                <a:spcPts val="0"/>
              </a:spcAft>
              <a:buClr>
                <a:srgbClr val="7F6000"/>
              </a:buClr>
              <a:buSzPts val="2400"/>
              <a:buChar char="•"/>
            </a:pPr>
            <a:r>
              <a:rPr lang="en-US" sz="2400" b="1">
                <a:solidFill>
                  <a:srgbClr val="7F6000"/>
                </a:solidFill>
              </a:rPr>
              <a:t>The best way to prevent the WHO from gaining sovereignty over nations is to Exit and defund the WHO</a:t>
            </a:r>
            <a:endParaRPr/>
          </a:p>
        </p:txBody>
      </p:sp>
      <p:pic>
        <p:nvPicPr>
          <p:cNvPr id="453" name="Google Shape;453;p38" descr="A railroad extending through the desert"/>
          <p:cNvPicPr preferRelativeResize="0"/>
          <p:nvPr/>
        </p:nvPicPr>
        <p:blipFill rotWithShape="1">
          <a:blip r:embed="rId3">
            <a:alphaModFix/>
          </a:blip>
          <a:srcRect t="20242"/>
          <a:stretch/>
        </p:blipFill>
        <p:spPr>
          <a:xfrm>
            <a:off x="8133998" y="-1736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0" name="Google Shape;460;p39"/>
          <p:cNvSpPr txBox="1">
            <a:spLocks noGrp="1"/>
          </p:cNvSpPr>
          <p:nvPr>
            <p:ph type="title"/>
          </p:nvPr>
        </p:nvSpPr>
        <p:spPr>
          <a:xfrm>
            <a:off x="761800" y="228600"/>
            <a:ext cx="5334197" cy="18120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F6000"/>
              </a:buClr>
              <a:buSzPts val="4000"/>
              <a:buFont typeface="Aharoni"/>
              <a:buNone/>
            </a:pPr>
            <a:r>
              <a:rPr lang="en-US" sz="4000" b="1">
                <a:solidFill>
                  <a:srgbClr val="7F6000"/>
                </a:solidFill>
                <a:latin typeface="Aharoni"/>
                <a:ea typeface="Aharoni"/>
                <a:cs typeface="Aharoni"/>
                <a:sym typeface="Aharoni"/>
              </a:rPr>
              <a:t>But Great Things are Happening</a:t>
            </a:r>
            <a:r>
              <a:rPr lang="en-US" sz="5400" b="1">
                <a:solidFill>
                  <a:srgbClr val="7F6000"/>
                </a:solidFill>
                <a:latin typeface="Aharoni"/>
                <a:ea typeface="Aharoni"/>
                <a:cs typeface="Aharoni"/>
                <a:sym typeface="Aharoni"/>
              </a:rPr>
              <a:t>!</a:t>
            </a:r>
            <a:endParaRPr/>
          </a:p>
        </p:txBody>
      </p:sp>
      <p:sp>
        <p:nvSpPr>
          <p:cNvPr id="461" name="Google Shape;461;p39"/>
          <p:cNvSpPr txBox="1">
            <a:spLocks noGrp="1"/>
          </p:cNvSpPr>
          <p:nvPr>
            <p:ph type="body" idx="1"/>
          </p:nvPr>
        </p:nvSpPr>
        <p:spPr>
          <a:xfrm>
            <a:off x="396240" y="1818640"/>
            <a:ext cx="6506365" cy="491669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400"/>
              <a:buChar char="•"/>
            </a:pPr>
            <a:r>
              <a:rPr lang="en-US" sz="2400" b="1"/>
              <a:t>Collier County, FL resolution</a:t>
            </a:r>
            <a:r>
              <a:rPr lang="en-US" sz="2400"/>
              <a:t>—very broad</a:t>
            </a:r>
            <a:endParaRPr/>
          </a:p>
          <a:p>
            <a:pPr marL="228600" lvl="0" indent="-228600" algn="l" rtl="0">
              <a:lnSpc>
                <a:spcPct val="90000"/>
              </a:lnSpc>
              <a:spcBef>
                <a:spcPts val="1000"/>
              </a:spcBef>
              <a:spcAft>
                <a:spcPts val="0"/>
              </a:spcAft>
              <a:buClr>
                <a:schemeClr val="dk1"/>
              </a:buClr>
              <a:buSzPts val="2400"/>
              <a:buChar char="•"/>
            </a:pPr>
            <a:r>
              <a:rPr lang="en-US" sz="2400"/>
              <a:t>States and counties and cities can declare they will not allow the WHO to take over their sovereignty. Health care is reserved for the states according to the Constitution </a:t>
            </a:r>
            <a:endParaRPr/>
          </a:p>
          <a:p>
            <a:pPr marL="228600" lvl="0" indent="-228600" algn="l" rtl="0">
              <a:lnSpc>
                <a:spcPct val="90000"/>
              </a:lnSpc>
              <a:spcBef>
                <a:spcPts val="1000"/>
              </a:spcBef>
              <a:spcAft>
                <a:spcPts val="0"/>
              </a:spcAft>
              <a:buClr>
                <a:schemeClr val="dk1"/>
              </a:buClr>
              <a:buSzPts val="2400"/>
              <a:buChar char="•"/>
            </a:pPr>
            <a:r>
              <a:rPr lang="en-US" sz="2400"/>
              <a:t>NH is a very important state because of its role in the Presidential election—candidates can be forced to state their position when they come to campaign.  Stumping in NH gets publicity</a:t>
            </a:r>
            <a:endParaRPr/>
          </a:p>
          <a:p>
            <a:pPr marL="228600" lvl="0" indent="-228600" algn="l" rtl="0">
              <a:lnSpc>
                <a:spcPct val="90000"/>
              </a:lnSpc>
              <a:spcBef>
                <a:spcPts val="1000"/>
              </a:spcBef>
              <a:spcAft>
                <a:spcPts val="0"/>
              </a:spcAft>
              <a:buClr>
                <a:schemeClr val="dk1"/>
              </a:buClr>
              <a:buSzPts val="2400"/>
              <a:buChar char="•"/>
            </a:pPr>
            <a:r>
              <a:rPr lang="en-US" sz="2400"/>
              <a:t>NH has the only majority Republican legislature in New England (though all 4 federal reps are Democrats)</a:t>
            </a:r>
            <a:endParaRPr/>
          </a:p>
        </p:txBody>
      </p:sp>
      <p:pic>
        <p:nvPicPr>
          <p:cNvPr id="462" name="Google Shape;462;p39" descr="Illuminated San Francisco City Hall"/>
          <p:cNvPicPr preferRelativeResize="0"/>
          <p:nvPr/>
        </p:nvPicPr>
        <p:blipFill rotWithShape="1">
          <a:blip r:embed="rId3">
            <a:alphaModFix/>
          </a:blip>
          <a:srcRect l="21627" r="26536" b="-1"/>
          <a:stretch/>
        </p:blipFill>
        <p:spPr>
          <a:xfrm>
            <a:off x="7315199" y="-10886"/>
            <a:ext cx="4876801" cy="6868886"/>
          </a:xfrm>
          <a:prstGeom prst="rect">
            <a:avLst/>
          </a:prstGeom>
          <a:noFill/>
          <a:ln>
            <a:noFill/>
          </a:ln>
          <a:effectLst>
            <a:outerShdw blurRad="127000" dist="50800" dir="10800000" sx="99000" sy="99000" algn="r" rotWithShape="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1"/>
        <p:cNvGrpSpPr/>
        <p:nvPr/>
      </p:nvGrpSpPr>
      <p:grpSpPr>
        <a:xfrm>
          <a:off x="0" y="0"/>
          <a:ext cx="0" cy="0"/>
          <a:chOff x="0" y="0"/>
          <a:chExt cx="0" cy="0"/>
        </a:xfrm>
      </p:grpSpPr>
      <p:pic>
        <p:nvPicPr>
          <p:cNvPr id="122" name="Google Shape;122;p4"/>
          <p:cNvPicPr preferRelativeResize="0"/>
          <p:nvPr/>
        </p:nvPicPr>
        <p:blipFill rotWithShape="1">
          <a:blip r:embed="rId3">
            <a:alphaModFix amt="25000"/>
          </a:blip>
          <a:srcRect t="25000"/>
          <a:stretch/>
        </p:blipFill>
        <p:spPr>
          <a:xfrm>
            <a:off x="20" y="10"/>
            <a:ext cx="12191980" cy="6857990"/>
          </a:xfrm>
          <a:prstGeom prst="rect">
            <a:avLst/>
          </a:prstGeom>
          <a:noFill/>
          <a:ln>
            <a:noFill/>
          </a:ln>
        </p:spPr>
      </p:pic>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b="1">
                <a:latin typeface="Calibri"/>
                <a:ea typeface="Calibri"/>
                <a:cs typeface="Calibri"/>
                <a:sym typeface="Calibri"/>
              </a:rPr>
              <a:t>The </a:t>
            </a:r>
            <a:r>
              <a:rPr lang="en-US" sz="3200" b="1">
                <a:solidFill>
                  <a:srgbClr val="FFFF00"/>
                </a:solidFill>
                <a:latin typeface="Calibri"/>
                <a:ea typeface="Calibri"/>
                <a:cs typeface="Calibri"/>
                <a:sym typeface="Calibri"/>
              </a:rPr>
              <a:t>New World Dis-Order</a:t>
            </a:r>
            <a:r>
              <a:rPr lang="en-US" sz="3200" b="1">
                <a:latin typeface="Calibri"/>
                <a:ea typeface="Calibri"/>
                <a:cs typeface="Calibri"/>
                <a:sym typeface="Calibri"/>
              </a:rPr>
              <a:t>, brought to you by a globalist cabal </a:t>
            </a:r>
            <a:br>
              <a:rPr lang="en-US" sz="3200" b="1">
                <a:latin typeface="Calibri"/>
                <a:ea typeface="Calibri"/>
                <a:cs typeface="Calibri"/>
                <a:sym typeface="Calibri"/>
              </a:rPr>
            </a:br>
            <a:r>
              <a:rPr lang="en-US" sz="3200" b="1">
                <a:latin typeface="Calibri"/>
                <a:ea typeface="Calibri"/>
                <a:cs typeface="Calibri"/>
                <a:sym typeface="Calibri"/>
              </a:rPr>
              <a:t>to confuse, destroy, control and "Build Back Better"</a:t>
            </a:r>
            <a:endParaRPr/>
          </a:p>
        </p:txBody>
      </p:sp>
      <p:grpSp>
        <p:nvGrpSpPr>
          <p:cNvPr id="124" name="Google Shape;124;p4"/>
          <p:cNvGrpSpPr/>
          <p:nvPr/>
        </p:nvGrpSpPr>
        <p:grpSpPr>
          <a:xfrm>
            <a:off x="1420845" y="1826803"/>
            <a:ext cx="9350309" cy="4348981"/>
            <a:chOff x="582645" y="1178"/>
            <a:chExt cx="9350309" cy="4348981"/>
          </a:xfrm>
        </p:grpSpPr>
        <p:sp>
          <p:nvSpPr>
            <p:cNvPr id="125" name="Google Shape;125;p4"/>
            <p:cNvSpPr/>
            <p:nvPr/>
          </p:nvSpPr>
          <p:spPr>
            <a:xfrm>
              <a:off x="582645" y="1178"/>
              <a:ext cx="2174490" cy="1304694"/>
            </a:xfrm>
            <a:prstGeom prst="rect">
              <a:avLst/>
            </a:prstGeom>
            <a:gradFill>
              <a:gsLst>
                <a:gs pos="0">
                  <a:srgbClr val="6EA5DA"/>
                </a:gs>
                <a:gs pos="50000">
                  <a:srgbClr val="529BDA"/>
                </a:gs>
                <a:gs pos="100000">
                  <a:srgbClr val="4188C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txBox="1"/>
            <p:nvPr/>
          </p:nvSpPr>
          <p:spPr>
            <a:xfrm>
              <a:off x="582645" y="1178"/>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Gender confusion</a:t>
              </a:r>
              <a:endParaRPr/>
            </a:p>
          </p:txBody>
        </p:sp>
        <p:sp>
          <p:nvSpPr>
            <p:cNvPr id="127" name="Google Shape;127;p4"/>
            <p:cNvSpPr/>
            <p:nvPr/>
          </p:nvSpPr>
          <p:spPr>
            <a:xfrm>
              <a:off x="2974584" y="1178"/>
              <a:ext cx="2174490" cy="1304694"/>
            </a:xfrm>
            <a:prstGeom prst="rect">
              <a:avLst/>
            </a:prstGeom>
            <a:gradFill>
              <a:gsLst>
                <a:gs pos="0">
                  <a:srgbClr val="6CB8D5"/>
                </a:gs>
                <a:gs pos="50000">
                  <a:srgbClr val="4EB2D6"/>
                </a:gs>
                <a:gs pos="100000">
                  <a:srgbClr val="3E9FC3"/>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txBox="1"/>
            <p:nvPr/>
          </p:nvSpPr>
          <p:spPr>
            <a:xfrm>
              <a:off x="2974584" y="1178"/>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Transhumanism, brain chips</a:t>
              </a:r>
              <a:endParaRPr/>
            </a:p>
          </p:txBody>
        </p:sp>
        <p:sp>
          <p:nvSpPr>
            <p:cNvPr id="129" name="Google Shape;129;p4"/>
            <p:cNvSpPr/>
            <p:nvPr/>
          </p:nvSpPr>
          <p:spPr>
            <a:xfrm>
              <a:off x="5366524" y="1178"/>
              <a:ext cx="2174490" cy="1304694"/>
            </a:xfrm>
            <a:prstGeom prst="rect">
              <a:avLst/>
            </a:prstGeom>
            <a:gradFill>
              <a:gsLst>
                <a:gs pos="0">
                  <a:srgbClr val="6ACBD1"/>
                </a:gs>
                <a:gs pos="50000">
                  <a:srgbClr val="4CCAD2"/>
                </a:gs>
                <a:gs pos="100000">
                  <a:srgbClr val="3BB8C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txBox="1"/>
            <p:nvPr/>
          </p:nvSpPr>
          <p:spPr>
            <a:xfrm>
              <a:off x="5366524" y="1178"/>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Surveillance, electronic</a:t>
              </a:r>
              <a:endParaRPr/>
            </a:p>
          </p:txBody>
        </p:sp>
        <p:sp>
          <p:nvSpPr>
            <p:cNvPr id="131" name="Google Shape;131;p4"/>
            <p:cNvSpPr/>
            <p:nvPr/>
          </p:nvSpPr>
          <p:spPr>
            <a:xfrm>
              <a:off x="7758464" y="1178"/>
              <a:ext cx="2174490" cy="1304694"/>
            </a:xfrm>
            <a:prstGeom prst="rect">
              <a:avLst/>
            </a:prstGeom>
            <a:gradFill>
              <a:gsLst>
                <a:gs pos="0">
                  <a:srgbClr val="67CFBD"/>
                </a:gs>
                <a:gs pos="50000">
                  <a:srgbClr val="49CEBA"/>
                </a:gs>
                <a:gs pos="100000">
                  <a:srgbClr val="39BDA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txBox="1"/>
            <p:nvPr/>
          </p:nvSpPr>
          <p:spPr>
            <a:xfrm>
              <a:off x="7758464" y="1178"/>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Surveillance (swabs) for asymptomatic infection</a:t>
              </a:r>
              <a:endParaRPr/>
            </a:p>
          </p:txBody>
        </p:sp>
        <p:sp>
          <p:nvSpPr>
            <p:cNvPr id="133" name="Google Shape;133;p4"/>
            <p:cNvSpPr/>
            <p:nvPr/>
          </p:nvSpPr>
          <p:spPr>
            <a:xfrm>
              <a:off x="582645" y="1523321"/>
              <a:ext cx="2174490" cy="1304694"/>
            </a:xfrm>
            <a:prstGeom prst="rect">
              <a:avLst/>
            </a:prstGeom>
            <a:gradFill>
              <a:gsLst>
                <a:gs pos="0">
                  <a:srgbClr val="65CBA4"/>
                </a:gs>
                <a:gs pos="50000">
                  <a:srgbClr val="47C99A"/>
                </a:gs>
                <a:gs pos="100000">
                  <a:srgbClr val="36B98A"/>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txBox="1"/>
            <p:nvPr/>
          </p:nvSpPr>
          <p:spPr>
            <a:xfrm>
              <a:off x="582645" y="1523321"/>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Climate terrorizing</a:t>
              </a:r>
              <a:endParaRPr/>
            </a:p>
          </p:txBody>
        </p:sp>
        <p:sp>
          <p:nvSpPr>
            <p:cNvPr id="135" name="Google Shape;135;p4"/>
            <p:cNvSpPr/>
            <p:nvPr/>
          </p:nvSpPr>
          <p:spPr>
            <a:xfrm>
              <a:off x="2974584" y="1523321"/>
              <a:ext cx="2174490" cy="1304694"/>
            </a:xfrm>
            <a:prstGeom prst="rect">
              <a:avLst/>
            </a:prstGeom>
            <a:gradFill>
              <a:gsLst>
                <a:gs pos="0">
                  <a:srgbClr val="63C78B"/>
                </a:gs>
                <a:gs pos="50000">
                  <a:srgbClr val="44C67C"/>
                </a:gs>
                <a:gs pos="100000">
                  <a:srgbClr val="36B56C"/>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txBox="1"/>
            <p:nvPr/>
          </p:nvSpPr>
          <p:spPr>
            <a:xfrm>
              <a:off x="2974584" y="1523321"/>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Food system attacks</a:t>
              </a:r>
              <a:endParaRPr/>
            </a:p>
          </p:txBody>
        </p:sp>
        <p:sp>
          <p:nvSpPr>
            <p:cNvPr id="137" name="Google Shape;137;p4"/>
            <p:cNvSpPr/>
            <p:nvPr/>
          </p:nvSpPr>
          <p:spPr>
            <a:xfrm>
              <a:off x="5366524" y="1523321"/>
              <a:ext cx="2174490" cy="1304694"/>
            </a:xfrm>
            <a:prstGeom prst="rect">
              <a:avLst/>
            </a:prstGeom>
            <a:gradFill>
              <a:gsLst>
                <a:gs pos="0">
                  <a:srgbClr val="61C475"/>
                </a:gs>
                <a:gs pos="50000">
                  <a:srgbClr val="42C25D"/>
                </a:gs>
                <a:gs pos="100000">
                  <a:srgbClr val="33B14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p:nvPr/>
          </p:nvSpPr>
          <p:spPr>
            <a:xfrm>
              <a:off x="5366524" y="1523321"/>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Pollution of water, air, food, and </a:t>
              </a:r>
              <a:r>
                <a:rPr lang="en-US" sz="2000" b="0" i="0" u="none" strike="noStrike" cap="none">
                  <a:solidFill>
                    <a:srgbClr val="FFFF00"/>
                  </a:solidFill>
                  <a:latin typeface="Calibri"/>
                  <a:ea typeface="Calibri"/>
                  <a:cs typeface="Calibri"/>
                  <a:sym typeface="Calibri"/>
                </a:rPr>
                <a:t>our minds</a:t>
              </a:r>
              <a:endParaRPr/>
            </a:p>
          </p:txBody>
        </p:sp>
        <p:sp>
          <p:nvSpPr>
            <p:cNvPr id="139" name="Google Shape;139;p4"/>
            <p:cNvSpPr/>
            <p:nvPr/>
          </p:nvSpPr>
          <p:spPr>
            <a:xfrm>
              <a:off x="7758464" y="1523321"/>
              <a:ext cx="2174490" cy="1304694"/>
            </a:xfrm>
            <a:prstGeom prst="rect">
              <a:avLst/>
            </a:prstGeom>
            <a:gradFill>
              <a:gsLst>
                <a:gs pos="0">
                  <a:srgbClr val="60C061"/>
                </a:gs>
                <a:gs pos="50000">
                  <a:srgbClr val="3FBE40"/>
                </a:gs>
                <a:gs pos="100000">
                  <a:srgbClr val="32AD33"/>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txBox="1"/>
            <p:nvPr/>
          </p:nvSpPr>
          <p:spPr>
            <a:xfrm>
              <a:off x="7758464" y="1523321"/>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Moral, ethical and legal confusion</a:t>
              </a:r>
              <a:endParaRPr/>
            </a:p>
          </p:txBody>
        </p:sp>
        <p:sp>
          <p:nvSpPr>
            <p:cNvPr id="141" name="Google Shape;141;p4"/>
            <p:cNvSpPr/>
            <p:nvPr/>
          </p:nvSpPr>
          <p:spPr>
            <a:xfrm>
              <a:off x="2974584" y="3045465"/>
              <a:ext cx="2174490" cy="1304694"/>
            </a:xfrm>
            <a:prstGeom prst="rect">
              <a:avLst/>
            </a:prstGeom>
            <a:gradFill>
              <a:gsLst>
                <a:gs pos="0">
                  <a:srgbClr val="6DBB5F"/>
                </a:gs>
                <a:gs pos="50000">
                  <a:srgbClr val="55B73F"/>
                </a:gs>
                <a:gs pos="100000">
                  <a:srgbClr val="49A633"/>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2974584" y="3045465"/>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Inflation, crashing economy</a:t>
              </a:r>
              <a:endParaRPr/>
            </a:p>
          </p:txBody>
        </p:sp>
        <p:sp>
          <p:nvSpPr>
            <p:cNvPr id="143" name="Google Shape;143;p4"/>
            <p:cNvSpPr/>
            <p:nvPr/>
          </p:nvSpPr>
          <p:spPr>
            <a:xfrm>
              <a:off x="5366524" y="3045465"/>
              <a:ext cx="2174490" cy="1304694"/>
            </a:xfrm>
            <a:prstGeom prst="rect">
              <a:avLst/>
            </a:prstGeom>
            <a:gradFill>
              <a:gsLst>
                <a:gs pos="0">
                  <a:srgbClr val="7EB55F"/>
                </a:gs>
                <a:gs pos="50000">
                  <a:srgbClr val="6EB03F"/>
                </a:gs>
                <a:gs pos="100000">
                  <a:srgbClr val="5F9F34"/>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txBox="1"/>
            <p:nvPr/>
          </p:nvSpPr>
          <p:spPr>
            <a:xfrm>
              <a:off x="5366524" y="3045465"/>
              <a:ext cx="2174490" cy="130469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CBDCs—no more cash</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0"/>
          <p:cNvSpPr txBox="1">
            <a:spLocks noGrp="1"/>
          </p:cNvSpPr>
          <p:nvPr>
            <p:ph type="title"/>
          </p:nvPr>
        </p:nvSpPr>
        <p:spPr>
          <a:xfrm>
            <a:off x="617034" y="457200"/>
            <a:ext cx="4154991"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800"/>
              <a:buFont typeface="Calibri"/>
              <a:buNone/>
            </a:pPr>
            <a:r>
              <a:rPr lang="en-US" sz="2800">
                <a:latin typeface="Calibri"/>
                <a:ea typeface="Calibri"/>
                <a:cs typeface="Calibri"/>
                <a:sym typeface="Calibri"/>
              </a:rPr>
              <a:t>The Republican party of a state can call on federal elected officials to </a:t>
            </a:r>
            <a:r>
              <a:rPr lang="en-US" sz="2800" b="1">
                <a:latin typeface="Calibri"/>
                <a:ea typeface="Calibri"/>
                <a:cs typeface="Calibri"/>
                <a:sym typeface="Calibri"/>
              </a:rPr>
              <a:t>exit the WHO</a:t>
            </a:r>
            <a:endParaRPr/>
          </a:p>
        </p:txBody>
      </p:sp>
      <p:pic>
        <p:nvPicPr>
          <p:cNvPr id="468" name="Google Shape;468;p40"/>
          <p:cNvPicPr preferRelativeResize="0">
            <a:picLocks noGrp="1"/>
          </p:cNvPicPr>
          <p:nvPr>
            <p:ph type="body" idx="1"/>
          </p:nvPr>
        </p:nvPicPr>
        <p:blipFill rotWithShape="1">
          <a:blip r:embed="rId3">
            <a:alphaModFix/>
          </a:blip>
          <a:srcRect/>
          <a:stretch/>
        </p:blipFill>
        <p:spPr>
          <a:xfrm>
            <a:off x="5402738" y="-10810"/>
            <a:ext cx="6172228" cy="6868810"/>
          </a:xfrm>
          <a:prstGeom prst="rect">
            <a:avLst/>
          </a:prstGeom>
          <a:noFill/>
          <a:ln>
            <a:noFill/>
          </a:ln>
        </p:spPr>
      </p:pic>
      <p:sp>
        <p:nvSpPr>
          <p:cNvPr id="469" name="Google Shape;469;p40"/>
          <p:cNvSpPr txBox="1">
            <a:spLocks noGrp="1"/>
          </p:cNvSpPr>
          <p:nvPr>
            <p:ph type="body" idx="2"/>
          </p:nvPr>
        </p:nvSpPr>
        <p:spPr>
          <a:xfrm>
            <a:off x="839788" y="2326640"/>
            <a:ext cx="3932237" cy="387096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New Hampshire could do this—it would take a lot of phone calls and letters and meetings with party members and representatives at all levels—but you are a dedicated group who could accomplish this.</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US" sz="2000"/>
              <a:t>All our victories have been the result of this grass roots movement, of people like us who said things have gone too far and are willing to make a fuss!  This passed in May.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4"/>
        <p:cNvGrpSpPr/>
        <p:nvPr/>
      </p:nvGrpSpPr>
      <p:grpSpPr>
        <a:xfrm>
          <a:off x="0" y="0"/>
          <a:ext cx="0" cy="0"/>
          <a:chOff x="0" y="0"/>
          <a:chExt cx="0" cy="0"/>
        </a:xfrm>
      </p:grpSpPr>
      <p:sp>
        <p:nvSpPr>
          <p:cNvPr id="475" name="Google Shape;475;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76" name="Google Shape;476;p41" descr="Stone pillars"/>
          <p:cNvPicPr preferRelativeResize="0"/>
          <p:nvPr/>
        </p:nvPicPr>
        <p:blipFill rotWithShape="1">
          <a:blip r:embed="rId3">
            <a:alphaModFix/>
          </a:blip>
          <a:srcRect l="5527" r="42998"/>
          <a:stretch/>
        </p:blipFill>
        <p:spPr>
          <a:xfrm>
            <a:off x="-1429790" y="-2"/>
            <a:ext cx="5410198" cy="6858002"/>
          </a:xfrm>
          <a:prstGeom prst="rect">
            <a:avLst/>
          </a:prstGeom>
          <a:noFill/>
          <a:ln>
            <a:noFill/>
          </a:ln>
        </p:spPr>
      </p:pic>
      <p:sp>
        <p:nvSpPr>
          <p:cNvPr id="477" name="Google Shape;477;p41"/>
          <p:cNvSpPr/>
          <p:nvPr/>
        </p:nvSpPr>
        <p:spPr>
          <a:xfrm>
            <a:off x="5410197" y="-1"/>
            <a:ext cx="6781802" cy="2286000"/>
          </a:xfrm>
          <a:prstGeom prst="rect">
            <a:avLst/>
          </a:prstGeom>
          <a:solidFill>
            <a:schemeClr val="lt1"/>
          </a:solidFill>
          <a:ln>
            <a:noFill/>
          </a:ln>
          <a:effectLst>
            <a:outerShdw blurRad="355600" dist="152400" sx="95000" sy="95000" algn="t" rotWithShape="0">
              <a:srgbClr val="000000">
                <a:alpha val="2862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8" name="Google Shape;478;p41"/>
          <p:cNvSpPr txBox="1">
            <a:spLocks noGrp="1"/>
          </p:cNvSpPr>
          <p:nvPr>
            <p:ph type="title"/>
          </p:nvPr>
        </p:nvSpPr>
        <p:spPr>
          <a:xfrm>
            <a:off x="4372494" y="954741"/>
            <a:ext cx="7207789" cy="9679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F6000"/>
              </a:buClr>
              <a:buSzPts val="4000"/>
              <a:buFont typeface="Aharoni"/>
              <a:buNone/>
            </a:pPr>
            <a:r>
              <a:rPr lang="en-US" sz="4000">
                <a:solidFill>
                  <a:srgbClr val="7F6000"/>
                </a:solidFill>
                <a:latin typeface="Aharoni"/>
                <a:ea typeface="Aharoni"/>
                <a:cs typeface="Aharoni"/>
                <a:sym typeface="Aharoni"/>
              </a:rPr>
              <a:t>More Great Things</a:t>
            </a:r>
            <a:r>
              <a:rPr lang="en-US" sz="6000">
                <a:solidFill>
                  <a:srgbClr val="7F6000"/>
                </a:solidFill>
                <a:latin typeface="Aharoni"/>
                <a:ea typeface="Aharoni"/>
                <a:cs typeface="Aharoni"/>
                <a:sym typeface="Aharoni"/>
              </a:rPr>
              <a:t>!</a:t>
            </a:r>
            <a:endParaRPr/>
          </a:p>
        </p:txBody>
      </p:sp>
      <p:sp>
        <p:nvSpPr>
          <p:cNvPr id="479" name="Google Shape;479;p41"/>
          <p:cNvSpPr txBox="1">
            <a:spLocks noGrp="1"/>
          </p:cNvSpPr>
          <p:nvPr>
            <p:ph type="body" idx="1"/>
          </p:nvPr>
        </p:nvSpPr>
        <p:spPr>
          <a:xfrm>
            <a:off x="4372495" y="2097741"/>
            <a:ext cx="7207790" cy="4760259"/>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600"/>
              <a:buChar char="•"/>
            </a:pPr>
            <a:r>
              <a:rPr lang="en-US" sz="2600"/>
              <a:t>MO v. Biden: preliminary injunction July 4, Judge Terry Doughty of LA</a:t>
            </a:r>
            <a:endParaRPr/>
          </a:p>
          <a:p>
            <a:pPr marL="228600" lvl="0" indent="-228600" algn="l" rtl="0">
              <a:lnSpc>
                <a:spcPct val="90000"/>
              </a:lnSpc>
              <a:spcBef>
                <a:spcPts val="1000"/>
              </a:spcBef>
              <a:spcAft>
                <a:spcPts val="0"/>
              </a:spcAft>
              <a:buClr>
                <a:schemeClr val="dk1"/>
              </a:buClr>
              <a:buSzPts val="2600"/>
              <a:buChar char="•"/>
            </a:pPr>
            <a:r>
              <a:rPr lang="en-US" sz="2600"/>
              <a:t>House bill </a:t>
            </a:r>
            <a:r>
              <a:rPr lang="en-US" sz="2600" b="1">
                <a:solidFill>
                  <a:srgbClr val="FF0000"/>
                </a:solidFill>
              </a:rPr>
              <a:t>HR 79 </a:t>
            </a:r>
            <a:r>
              <a:rPr lang="en-US" sz="2600"/>
              <a:t>to exit and defund the WHO – 49 cosponsors</a:t>
            </a:r>
            <a:endParaRPr/>
          </a:p>
          <a:p>
            <a:pPr marL="228600" lvl="0" indent="-228600" algn="l" rtl="0">
              <a:lnSpc>
                <a:spcPct val="90000"/>
              </a:lnSpc>
              <a:spcBef>
                <a:spcPts val="1000"/>
              </a:spcBef>
              <a:spcAft>
                <a:spcPts val="0"/>
              </a:spcAft>
              <a:buClr>
                <a:schemeClr val="dk1"/>
              </a:buClr>
              <a:buSzPts val="2600"/>
              <a:buChar char="•"/>
            </a:pPr>
            <a:r>
              <a:rPr lang="en-US" sz="2600"/>
              <a:t>Senate bill  to </a:t>
            </a:r>
            <a:r>
              <a:rPr lang="en-US" sz="2600">
                <a:solidFill>
                  <a:srgbClr val="FF0000"/>
                </a:solidFill>
              </a:rPr>
              <a:t>require the pandemic treaty to be approved by the Senate</a:t>
            </a:r>
            <a:r>
              <a:rPr lang="en-US" sz="2600"/>
              <a:t> – 47 cosponsors.  House bill does the same thing.</a:t>
            </a:r>
            <a:endParaRPr/>
          </a:p>
          <a:p>
            <a:pPr marL="228600" lvl="0" indent="-228600" algn="l" rtl="0">
              <a:lnSpc>
                <a:spcPct val="90000"/>
              </a:lnSpc>
              <a:spcBef>
                <a:spcPts val="1000"/>
              </a:spcBef>
              <a:spcAft>
                <a:spcPts val="0"/>
              </a:spcAft>
              <a:buClr>
                <a:schemeClr val="dk1"/>
              </a:buClr>
              <a:buSzPts val="2600"/>
              <a:buChar char="•"/>
            </a:pPr>
            <a:r>
              <a:rPr lang="en-US" sz="2600"/>
              <a:t>The State Department Foreign Operations budget draft has funding for the WHO struck out</a:t>
            </a:r>
            <a:endParaRPr/>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2"/>
          <p:cNvSpPr txBox="1">
            <a:spLocks noGrp="1"/>
          </p:cNvSpPr>
          <p:nvPr>
            <p:ph type="title"/>
          </p:nvPr>
        </p:nvSpPr>
        <p:spPr>
          <a:xfrm>
            <a:off x="838200" y="820271"/>
            <a:ext cx="10515600" cy="19498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u="sng">
                <a:solidFill>
                  <a:schemeClr val="hlink"/>
                </a:solidFill>
                <a:latin typeface="Calibri"/>
                <a:ea typeface="Calibri"/>
                <a:cs typeface="Calibri"/>
                <a:sym typeface="Calibri"/>
                <a:hlinkClick r:id="rId3"/>
              </a:rPr>
              <a:t>Here are 3 bills that have been proposed</a:t>
            </a:r>
            <a:r>
              <a:rPr lang="en-US" sz="3600" b="1">
                <a:latin typeface="Calibri"/>
                <a:ea typeface="Calibri"/>
                <a:cs typeface="Calibri"/>
                <a:sym typeface="Calibri"/>
              </a:rPr>
              <a:t> calling for the U.S. to stop funding the WHO or demand a Senate vote on the Pandemic Treaty:</a:t>
            </a:r>
            <a:br>
              <a:rPr lang="en-US"/>
            </a:br>
            <a:endParaRPr/>
          </a:p>
        </p:txBody>
      </p:sp>
      <p:grpSp>
        <p:nvGrpSpPr>
          <p:cNvPr id="485" name="Google Shape;485;p42"/>
          <p:cNvGrpSpPr/>
          <p:nvPr/>
        </p:nvGrpSpPr>
        <p:grpSpPr>
          <a:xfrm>
            <a:off x="838200" y="3190167"/>
            <a:ext cx="10515599" cy="2190202"/>
            <a:chOff x="0" y="796592"/>
            <a:chExt cx="10515599" cy="2190202"/>
          </a:xfrm>
        </p:grpSpPr>
        <p:sp>
          <p:nvSpPr>
            <p:cNvPr id="486" name="Google Shape;486;p42"/>
            <p:cNvSpPr/>
            <p:nvPr/>
          </p:nvSpPr>
          <p:spPr>
            <a:xfrm>
              <a:off x="0" y="796592"/>
              <a:ext cx="2957512" cy="187802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328612" y="1108774"/>
              <a:ext cx="2957512" cy="1878020"/>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txBox="1"/>
            <p:nvPr/>
          </p:nvSpPr>
          <p:spPr>
            <a:xfrm>
              <a:off x="383617" y="1163779"/>
              <a:ext cx="2847502" cy="176801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H.R.343</a:t>
              </a:r>
              <a:r>
                <a:rPr lang="en-US" sz="2200" b="0" i="0" u="none" strike="noStrike" cap="none">
                  <a:solidFill>
                    <a:schemeClr val="dk1"/>
                  </a:solidFill>
                  <a:latin typeface="Calibri"/>
                  <a:ea typeface="Calibri"/>
                  <a:cs typeface="Calibri"/>
                  <a:sym typeface="Calibri"/>
                </a:rPr>
                <a:t> (No Taxpayer Funding for the World Health Organization Act),</a:t>
              </a:r>
              <a:endParaRPr/>
            </a:p>
          </p:txBody>
        </p:sp>
        <p:sp>
          <p:nvSpPr>
            <p:cNvPr id="489" name="Google Shape;489;p42"/>
            <p:cNvSpPr/>
            <p:nvPr/>
          </p:nvSpPr>
          <p:spPr>
            <a:xfrm>
              <a:off x="3614737" y="796592"/>
              <a:ext cx="2957512" cy="187802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3943350" y="1108774"/>
              <a:ext cx="2957512" cy="1878020"/>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txBox="1"/>
            <p:nvPr/>
          </p:nvSpPr>
          <p:spPr>
            <a:xfrm>
              <a:off x="3998355" y="1163779"/>
              <a:ext cx="2847502" cy="176801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H.R.1425</a:t>
              </a:r>
              <a:r>
                <a:rPr lang="en-US" sz="2200" b="0" i="0" u="none" strike="noStrike" cap="none">
                  <a:solidFill>
                    <a:schemeClr val="dk1"/>
                  </a:solidFill>
                  <a:latin typeface="Calibri"/>
                  <a:ea typeface="Calibri"/>
                  <a:cs typeface="Calibri"/>
                  <a:sym typeface="Calibri"/>
                </a:rPr>
                <a:t> (No WHO Pandemic Preparedness Treaty Without Senate Approval Act) and </a:t>
              </a:r>
              <a:endParaRPr/>
            </a:p>
          </p:txBody>
        </p:sp>
        <p:sp>
          <p:nvSpPr>
            <p:cNvPr id="492" name="Google Shape;492;p42"/>
            <p:cNvSpPr/>
            <p:nvPr/>
          </p:nvSpPr>
          <p:spPr>
            <a:xfrm>
              <a:off x="7229475" y="796592"/>
              <a:ext cx="2957512" cy="187802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7558087" y="1108774"/>
              <a:ext cx="2957512" cy="1878020"/>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2"/>
            <p:cNvSpPr txBox="1"/>
            <p:nvPr/>
          </p:nvSpPr>
          <p:spPr>
            <a:xfrm>
              <a:off x="7613092" y="1163779"/>
              <a:ext cx="2847502" cy="176801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S.444</a:t>
              </a:r>
              <a:r>
                <a:rPr lang="en-US" sz="2200" b="0" i="0" u="none" strike="noStrike" cap="none">
                  <a:solidFill>
                    <a:schemeClr val="dk1"/>
                  </a:solidFill>
                  <a:latin typeface="Calibri"/>
                  <a:ea typeface="Calibri"/>
                  <a:cs typeface="Calibri"/>
                  <a:sym typeface="Calibri"/>
                </a:rPr>
                <a:t> (No WHO Pandemic Preparedness Treaty Without Senate Approval Act).</a:t>
              </a: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9"/>
        <p:cNvGrpSpPr/>
        <p:nvPr/>
      </p:nvGrpSpPr>
      <p:grpSpPr>
        <a:xfrm>
          <a:off x="0" y="0"/>
          <a:ext cx="0" cy="0"/>
          <a:chOff x="0" y="0"/>
          <a:chExt cx="0" cy="0"/>
        </a:xfrm>
      </p:grpSpPr>
      <p:sp>
        <p:nvSpPr>
          <p:cNvPr id="500" name="Google Shape;500;p4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1" name="Google Shape;501;p43"/>
          <p:cNvSpPr txBox="1">
            <a:spLocks noGrp="1"/>
          </p:cNvSpPr>
          <p:nvPr>
            <p:ph type="title"/>
          </p:nvPr>
        </p:nvSpPr>
        <p:spPr>
          <a:xfrm>
            <a:off x="4546360" y="384048"/>
            <a:ext cx="5643103" cy="178308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What can you do?</a:t>
            </a:r>
            <a:endParaRPr/>
          </a:p>
        </p:txBody>
      </p:sp>
      <p:pic>
        <p:nvPicPr>
          <p:cNvPr id="502" name="Google Shape;502;p43" descr="Arrows pointing towards light"/>
          <p:cNvPicPr preferRelativeResize="0"/>
          <p:nvPr/>
        </p:nvPicPr>
        <p:blipFill rotWithShape="1">
          <a:blip r:embed="rId3">
            <a:alphaModFix/>
          </a:blip>
          <a:srcRect l="7471" r="47198" b="-1"/>
          <a:stretch/>
        </p:blipFill>
        <p:spPr>
          <a:xfrm>
            <a:off x="-1685544"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03" name="Google Shape;503;p43"/>
          <p:cNvSpPr/>
          <p:nvPr/>
        </p:nvSpPr>
        <p:spPr>
          <a:xfrm>
            <a:off x="5297762" y="2374947"/>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4" name="Google Shape;504;p43"/>
          <p:cNvSpPr txBox="1">
            <a:spLocks noGrp="1"/>
          </p:cNvSpPr>
          <p:nvPr>
            <p:ph type="body" idx="1"/>
          </p:nvPr>
        </p:nvSpPr>
        <p:spPr>
          <a:xfrm>
            <a:off x="3186953" y="2551176"/>
            <a:ext cx="8361919" cy="428853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100"/>
              <a:buChar char="•"/>
            </a:pPr>
            <a:r>
              <a:rPr lang="en-US" sz="2100"/>
              <a:t>Talk to everyone you know about this—we are being censored so you have to spread the word one person at a time</a:t>
            </a:r>
            <a:endParaRPr/>
          </a:p>
          <a:p>
            <a:pPr marL="228600" lvl="0" indent="-228600" algn="l" rtl="0">
              <a:lnSpc>
                <a:spcPct val="90000"/>
              </a:lnSpc>
              <a:spcBef>
                <a:spcPts val="1000"/>
              </a:spcBef>
              <a:spcAft>
                <a:spcPts val="0"/>
              </a:spcAft>
              <a:buClr>
                <a:schemeClr val="dk1"/>
              </a:buClr>
              <a:buSzPts val="2100"/>
              <a:buChar char="•"/>
            </a:pPr>
            <a:r>
              <a:rPr lang="en-US" sz="2100"/>
              <a:t>Talk to your elected representatives, who are mostly ignorant about this issue.  </a:t>
            </a:r>
            <a:endParaRPr/>
          </a:p>
          <a:p>
            <a:pPr marL="228600" lvl="0" indent="-228600" algn="l" rtl="0">
              <a:lnSpc>
                <a:spcPct val="90000"/>
              </a:lnSpc>
              <a:spcBef>
                <a:spcPts val="1000"/>
              </a:spcBef>
              <a:spcAft>
                <a:spcPts val="0"/>
              </a:spcAft>
              <a:buClr>
                <a:schemeClr val="dk1"/>
              </a:buClr>
              <a:buSzPts val="2100"/>
              <a:buChar char="•"/>
            </a:pPr>
            <a:r>
              <a:rPr lang="en-US" sz="2100"/>
              <a:t>We need to get Dems up to speed to start signing on to the bills just discussed</a:t>
            </a:r>
            <a:endParaRPr/>
          </a:p>
          <a:p>
            <a:pPr marL="228600" lvl="0" indent="-228600" algn="l" rtl="0">
              <a:lnSpc>
                <a:spcPct val="90000"/>
              </a:lnSpc>
              <a:spcBef>
                <a:spcPts val="1000"/>
              </a:spcBef>
              <a:spcAft>
                <a:spcPts val="0"/>
              </a:spcAft>
              <a:buClr>
                <a:schemeClr val="dk1"/>
              </a:buClr>
              <a:buSzPts val="2100"/>
              <a:buChar char="•"/>
            </a:pPr>
            <a:r>
              <a:rPr lang="en-US" sz="2100"/>
              <a:t>We need resolutions at the state and county level, which wakes people up</a:t>
            </a:r>
            <a:endParaRPr/>
          </a:p>
          <a:p>
            <a:pPr marL="228600" lvl="0" indent="-228600" algn="l" rtl="0">
              <a:lnSpc>
                <a:spcPct val="90000"/>
              </a:lnSpc>
              <a:spcBef>
                <a:spcPts val="1000"/>
              </a:spcBef>
              <a:spcAft>
                <a:spcPts val="0"/>
              </a:spcAft>
              <a:buClr>
                <a:schemeClr val="dk1"/>
              </a:buClr>
              <a:buSzPts val="2100"/>
              <a:buChar char="•"/>
            </a:pPr>
            <a:r>
              <a:rPr lang="en-US" sz="2100"/>
              <a:t>Follow the issue at the SovereigntyCoalition.org</a:t>
            </a:r>
            <a:endParaRPr sz="2100"/>
          </a:p>
          <a:p>
            <a:pPr marL="228600" lvl="0" indent="-228600" algn="l" rtl="0">
              <a:lnSpc>
                <a:spcPct val="90000"/>
              </a:lnSpc>
              <a:spcBef>
                <a:spcPts val="1000"/>
              </a:spcBef>
              <a:spcAft>
                <a:spcPts val="0"/>
              </a:spcAft>
              <a:buClr>
                <a:schemeClr val="dk1"/>
              </a:buClr>
              <a:buSzPts val="2100"/>
              <a:buChar char="•"/>
            </a:pPr>
            <a:r>
              <a:rPr lang="en-US" sz="2100"/>
              <a:t>Follow James Roguski on Substack—JamesRoguski.substack.com</a:t>
            </a:r>
            <a:endParaRPr sz="2100"/>
          </a:p>
          <a:p>
            <a:pPr marL="228600" lvl="0" indent="-228600" algn="l" rtl="0">
              <a:lnSpc>
                <a:spcPct val="90000"/>
              </a:lnSpc>
              <a:spcBef>
                <a:spcPts val="1000"/>
              </a:spcBef>
              <a:spcAft>
                <a:spcPts val="0"/>
              </a:spcAft>
              <a:buClr>
                <a:schemeClr val="dk1"/>
              </a:buClr>
              <a:buSzPts val="2100"/>
              <a:buChar char="•"/>
            </a:pPr>
            <a:r>
              <a:rPr lang="en-US" sz="2100"/>
              <a:t>Follow me—MerylNass.substack.com</a:t>
            </a:r>
            <a:endParaRPr sz="21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4"/>
          <p:cNvSpPr txBox="1">
            <a:spLocks noGrp="1"/>
          </p:cNvSpPr>
          <p:nvPr>
            <p:ph type="title"/>
          </p:nvPr>
        </p:nvSpPr>
        <p:spPr>
          <a:xfrm>
            <a:off x="416859" y="189571"/>
            <a:ext cx="5815279" cy="10026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3200"/>
              <a:buFont typeface="Calibri"/>
              <a:buNone/>
            </a:pPr>
            <a:br>
              <a:rPr lang="en-US" sz="3200"/>
            </a:br>
            <a:r>
              <a:rPr lang="en-US" sz="2000" b="1"/>
              <a:t>Coming very soon:</a:t>
            </a:r>
            <a:br>
              <a:rPr lang="en-US" sz="2000">
                <a:latin typeface="Arial"/>
                <a:ea typeface="Arial"/>
                <a:cs typeface="Arial"/>
                <a:sym typeface="Arial"/>
              </a:rPr>
            </a:br>
            <a:r>
              <a:rPr lang="en-US" sz="3600" u="sng">
                <a:solidFill>
                  <a:srgbClr val="833C0B"/>
                </a:solidFill>
                <a:latin typeface="Arial"/>
                <a:ea typeface="Arial"/>
                <a:cs typeface="Arial"/>
                <a:sym typeface="Arial"/>
              </a:rPr>
              <a:t>DoortoFreedom.org</a:t>
            </a:r>
            <a:endParaRPr sz="3600" b="1" u="sng">
              <a:solidFill>
                <a:srgbClr val="833C0B"/>
              </a:solidFill>
              <a:latin typeface="Arial"/>
              <a:ea typeface="Arial"/>
              <a:cs typeface="Arial"/>
              <a:sym typeface="Arial"/>
            </a:endParaRPr>
          </a:p>
        </p:txBody>
      </p:sp>
      <p:sp>
        <p:nvSpPr>
          <p:cNvPr id="510" name="Google Shape;510;p44"/>
          <p:cNvSpPr txBox="1">
            <a:spLocks noGrp="1"/>
          </p:cNvSpPr>
          <p:nvPr>
            <p:ph type="body" idx="1"/>
          </p:nvPr>
        </p:nvSpPr>
        <p:spPr>
          <a:xfrm>
            <a:off x="624684" y="1331260"/>
            <a:ext cx="5815279" cy="552029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1">
                <a:latin typeface="Arial"/>
                <a:ea typeface="Arial"/>
                <a:cs typeface="Arial"/>
                <a:sym typeface="Arial"/>
              </a:rPr>
              <a:t>A </a:t>
            </a:r>
            <a:r>
              <a:rPr lang="en-US" sz="2400" b="1">
                <a:solidFill>
                  <a:srgbClr val="C00000"/>
                </a:solidFill>
                <a:latin typeface="Arial"/>
                <a:ea typeface="Arial"/>
                <a:cs typeface="Arial"/>
                <a:sym typeface="Arial"/>
              </a:rPr>
              <a:t>One Stop Shop </a:t>
            </a:r>
            <a:r>
              <a:rPr lang="en-US" sz="2400" b="1">
                <a:latin typeface="Arial"/>
                <a:ea typeface="Arial"/>
                <a:cs typeface="Arial"/>
                <a:sym typeface="Arial"/>
              </a:rPr>
              <a:t>to find everything you need about the WHO power grab and other globalist sovereignty grabs</a:t>
            </a:r>
            <a:endParaRPr/>
          </a:p>
          <a:p>
            <a:pPr marL="228600" lvl="0" indent="-228600" algn="l" rtl="0">
              <a:lnSpc>
                <a:spcPct val="90000"/>
              </a:lnSpc>
              <a:spcBef>
                <a:spcPts val="1000"/>
              </a:spcBef>
              <a:spcAft>
                <a:spcPts val="0"/>
              </a:spcAft>
              <a:buClr>
                <a:schemeClr val="dk1"/>
              </a:buClr>
              <a:buSzPts val="2400"/>
              <a:buChar char="•"/>
            </a:pPr>
            <a:r>
              <a:rPr lang="en-US" sz="2400" b="1">
                <a:latin typeface="Arial"/>
                <a:ea typeface="Arial"/>
                <a:cs typeface="Arial"/>
                <a:sym typeface="Arial"/>
              </a:rPr>
              <a:t>2 minute reads on: the WHO documents, climate change, transhumanism, CBDCs, vaccine passports, misinformation, ESG standards, One Health, the World Economic Forum, the WEF's Young Global Leaders, Medical Ethics</a:t>
            </a:r>
            <a:endParaRPr/>
          </a:p>
          <a:p>
            <a:pPr marL="228600" lvl="0" indent="-228600" algn="l" rtl="0">
              <a:lnSpc>
                <a:spcPct val="90000"/>
              </a:lnSpc>
              <a:spcBef>
                <a:spcPts val="1000"/>
              </a:spcBef>
              <a:spcAft>
                <a:spcPts val="0"/>
              </a:spcAft>
              <a:buClr>
                <a:schemeClr val="dk1"/>
              </a:buClr>
              <a:buSzPts val="2400"/>
              <a:buChar char="•"/>
            </a:pPr>
            <a:r>
              <a:rPr lang="en-US" sz="2400" b="1">
                <a:latin typeface="Arial"/>
                <a:ea typeface="Arial"/>
                <a:cs typeface="Arial"/>
                <a:sym typeface="Arial"/>
              </a:rPr>
              <a:t>Longer curated articles for more depth</a:t>
            </a:r>
            <a:endParaRPr/>
          </a:p>
          <a:p>
            <a:pPr marL="228600" lvl="0" indent="-228600" algn="l" rtl="0">
              <a:lnSpc>
                <a:spcPct val="90000"/>
              </a:lnSpc>
              <a:spcBef>
                <a:spcPts val="1000"/>
              </a:spcBef>
              <a:spcAft>
                <a:spcPts val="0"/>
              </a:spcAft>
              <a:buClr>
                <a:schemeClr val="dk1"/>
              </a:buClr>
              <a:buSzPts val="2400"/>
              <a:buChar char="•"/>
            </a:pPr>
            <a:r>
              <a:rPr lang="en-US" sz="2400" b="1">
                <a:latin typeface="Arial"/>
                <a:ea typeface="Arial"/>
                <a:cs typeface="Arial"/>
                <a:sym typeface="Arial"/>
              </a:rPr>
              <a:t>Copies of the proposed Int'l Health Reg. amendments, Pandemic Treaty, NDAA,   UN documents, etc.</a:t>
            </a:r>
            <a:endParaRPr/>
          </a:p>
          <a:p>
            <a:pPr marL="228600" lvl="0" indent="-228600" algn="l" rtl="0">
              <a:lnSpc>
                <a:spcPct val="90000"/>
              </a:lnSpc>
              <a:spcBef>
                <a:spcPts val="1000"/>
              </a:spcBef>
              <a:spcAft>
                <a:spcPts val="0"/>
              </a:spcAft>
              <a:buClr>
                <a:schemeClr val="dk1"/>
              </a:buClr>
              <a:buSzPts val="2400"/>
              <a:buChar char="•"/>
            </a:pPr>
            <a:r>
              <a:rPr lang="en-US" sz="2400" b="1">
                <a:latin typeface="Arial"/>
                <a:ea typeface="Arial"/>
                <a:cs typeface="Arial"/>
                <a:sym typeface="Arial"/>
              </a:rPr>
              <a:t>We hope your organization will join us for coordinated actions–-coming next</a:t>
            </a:r>
            <a:endParaRPr/>
          </a:p>
        </p:txBody>
      </p:sp>
      <p:pic>
        <p:nvPicPr>
          <p:cNvPr id="511" name="Google Shape;511;p44"/>
          <p:cNvPicPr preferRelativeResize="0"/>
          <p:nvPr/>
        </p:nvPicPr>
        <p:blipFill rotWithShape="1">
          <a:blip r:embed="rId3">
            <a:alphaModFix/>
          </a:blip>
          <a:srcRect/>
          <a:stretch/>
        </p:blipFill>
        <p:spPr>
          <a:xfrm>
            <a:off x="7439885" y="31750"/>
            <a:ext cx="4105981" cy="6794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 name="Google Shape;151;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5"/>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3" name="Google Shape;153;p5"/>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4" name="Google Shape;154;p5"/>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5"/>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6" name="Google Shape;156;p5"/>
          <p:cNvSpPr/>
          <p:nvPr/>
        </p:nvSpPr>
        <p:spPr>
          <a:xfrm rot="5400000" flipH="1">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5"/>
          <p:cNvSpPr txBox="1">
            <a:spLocks noGrp="1"/>
          </p:cNvSpPr>
          <p:nvPr>
            <p:ph type="title"/>
          </p:nvPr>
        </p:nvSpPr>
        <p:spPr>
          <a:xfrm>
            <a:off x="370390" y="150472"/>
            <a:ext cx="3297698" cy="630820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3200"/>
              <a:buFont typeface="Calibri"/>
              <a:buNone/>
            </a:pPr>
            <a:r>
              <a:rPr lang="en-US" sz="3200">
                <a:solidFill>
                  <a:srgbClr val="FFFFFF"/>
                </a:solidFill>
              </a:rPr>
              <a:t>I am going deep into the weeds with this talk about the global coup.  I am sharing the slides so you can look at them later, </a:t>
            </a:r>
            <a:r>
              <a:rPr lang="en-US" sz="3200">
                <a:solidFill>
                  <a:srgbClr val="FFFFFF"/>
                </a:solidFill>
                <a:latin typeface="Calibri"/>
                <a:ea typeface="Calibri"/>
                <a:cs typeface="Calibri"/>
                <a:sym typeface="Calibri"/>
              </a:rPr>
              <a:t>or </a:t>
            </a:r>
            <a:r>
              <a:rPr lang="en-US" sz="3200" b="1">
                <a:solidFill>
                  <a:srgbClr val="FFFFFF"/>
                </a:solidFill>
                <a:latin typeface="Calibri"/>
                <a:ea typeface="Calibri"/>
                <a:cs typeface="Calibri"/>
                <a:sym typeface="Calibri"/>
              </a:rPr>
              <a:t>ideally look up some of the references and verify my take on this material</a:t>
            </a:r>
            <a:r>
              <a:rPr lang="en-US" sz="2200" b="1">
                <a:solidFill>
                  <a:srgbClr val="FFFFFF"/>
                </a:solidFill>
                <a:latin typeface="Calibri"/>
                <a:ea typeface="Calibri"/>
                <a:cs typeface="Calibri"/>
                <a:sym typeface="Calibri"/>
              </a:rPr>
              <a:t>.</a:t>
            </a:r>
            <a:br>
              <a:rPr lang="en-US" sz="2200" b="1">
                <a:solidFill>
                  <a:srgbClr val="FFFFFF"/>
                </a:solidFill>
                <a:latin typeface="Calibri"/>
                <a:ea typeface="Calibri"/>
                <a:cs typeface="Calibri"/>
                <a:sym typeface="Calibri"/>
              </a:rPr>
            </a:br>
            <a:endParaRPr sz="2200" b="1">
              <a:solidFill>
                <a:srgbClr val="FFFFFF"/>
              </a:solidFill>
              <a:latin typeface="Calibri"/>
              <a:ea typeface="Calibri"/>
              <a:cs typeface="Calibri"/>
              <a:sym typeface="Calibri"/>
            </a:endParaRPr>
          </a:p>
        </p:txBody>
      </p:sp>
      <p:grpSp>
        <p:nvGrpSpPr>
          <p:cNvPr id="158" name="Google Shape;158;p5"/>
          <p:cNvGrpSpPr/>
          <p:nvPr/>
        </p:nvGrpSpPr>
        <p:grpSpPr>
          <a:xfrm>
            <a:off x="4810259" y="652188"/>
            <a:ext cx="6555347" cy="5540630"/>
            <a:chOff x="0" y="2708"/>
            <a:chExt cx="6555347" cy="5540630"/>
          </a:xfrm>
        </p:grpSpPr>
        <p:cxnSp>
          <p:nvCxnSpPr>
            <p:cNvPr id="159" name="Google Shape;159;p5"/>
            <p:cNvCxnSpPr/>
            <p:nvPr/>
          </p:nvCxnSpPr>
          <p:spPr>
            <a:xfrm>
              <a:off x="0" y="2708"/>
              <a:ext cx="6555347"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60" name="Google Shape;160;p5"/>
            <p:cNvSpPr/>
            <p:nvPr/>
          </p:nvSpPr>
          <p:spPr>
            <a:xfrm>
              <a:off x="0" y="2708"/>
              <a:ext cx="1311069" cy="5540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txBox="1"/>
            <p:nvPr/>
          </p:nvSpPr>
          <p:spPr>
            <a:xfrm>
              <a:off x="0" y="2708"/>
              <a:ext cx="1311069" cy="5540630"/>
            </a:xfrm>
            <a:prstGeom prst="rect">
              <a:avLst/>
            </a:prstGeom>
            <a:noFill/>
            <a:ln>
              <a:noFill/>
            </a:ln>
          </p:spPr>
          <p:txBody>
            <a:bodyPr spcFirstLastPara="1" wrap="square" lIns="247650" tIns="247650" rIns="247650" bIns="247650" anchor="t" anchorCtr="0">
              <a:noAutofit/>
            </a:bodyPr>
            <a:lstStyle/>
            <a:p>
              <a:pPr marL="0" marR="0" lvl="0" indent="0" algn="l" rtl="0">
                <a:lnSpc>
                  <a:spcPct val="90000"/>
                </a:lnSpc>
                <a:spcBef>
                  <a:spcPts val="0"/>
                </a:spcBef>
                <a:spcAft>
                  <a:spcPts val="0"/>
                </a:spcAft>
                <a:buClr>
                  <a:schemeClr val="dk1"/>
                </a:buClr>
                <a:buSzPts val="6500"/>
                <a:buFont typeface="Calibri"/>
                <a:buNone/>
              </a:pPr>
              <a:endParaRPr sz="6500" b="0" i="0" u="none" strike="noStrike" cap="none">
                <a:solidFill>
                  <a:schemeClr val="dk1"/>
                </a:solidFill>
                <a:latin typeface="Calibri"/>
                <a:ea typeface="Calibri"/>
                <a:cs typeface="Calibri"/>
                <a:sym typeface="Calibri"/>
              </a:endParaRPr>
            </a:p>
          </p:txBody>
        </p:sp>
        <p:sp>
          <p:nvSpPr>
            <p:cNvPr id="162" name="Google Shape;162;p5"/>
            <p:cNvSpPr/>
            <p:nvPr/>
          </p:nvSpPr>
          <p:spPr>
            <a:xfrm>
              <a:off x="1409399" y="35477"/>
              <a:ext cx="5145947" cy="6553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txBox="1"/>
            <p:nvPr/>
          </p:nvSpPr>
          <p:spPr>
            <a:xfrm>
              <a:off x="1409399" y="35477"/>
              <a:ext cx="5145947" cy="65537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1" i="0" u="sng" strike="noStrike" cap="none">
                  <a:solidFill>
                    <a:schemeClr val="dk1"/>
                  </a:solidFill>
                  <a:latin typeface="Calibri"/>
                  <a:ea typeface="Calibri"/>
                  <a:cs typeface="Calibri"/>
                  <a:sym typeface="Calibri"/>
                </a:rPr>
                <a:t>Here is what this talk is about:</a:t>
              </a:r>
              <a:endParaRPr sz="2400" b="0" i="0" u="sng" strike="noStrike" cap="none">
                <a:solidFill>
                  <a:schemeClr val="dk1"/>
                </a:solidFill>
                <a:latin typeface="Calibri"/>
                <a:ea typeface="Calibri"/>
                <a:cs typeface="Calibri"/>
                <a:sym typeface="Calibri"/>
              </a:endParaRPr>
            </a:p>
          </p:txBody>
        </p:sp>
        <p:cxnSp>
          <p:nvCxnSpPr>
            <p:cNvPr id="164" name="Google Shape;164;p5"/>
            <p:cNvCxnSpPr/>
            <p:nvPr/>
          </p:nvCxnSpPr>
          <p:spPr>
            <a:xfrm>
              <a:off x="1311069" y="690856"/>
              <a:ext cx="5244277" cy="0"/>
            </a:xfrm>
            <a:prstGeom prst="straightConnector1">
              <a:avLst/>
            </a:prstGeom>
            <a:solidFill>
              <a:srgbClr val="4372C3"/>
            </a:solidFill>
            <a:ln w="12700" cap="flat" cmpd="sng">
              <a:solidFill>
                <a:srgbClr val="BFC8E3"/>
              </a:solidFill>
              <a:prstDash val="solid"/>
              <a:miter lim="800000"/>
              <a:headEnd type="none" w="sm" len="sm"/>
              <a:tailEnd type="none" w="sm" len="sm"/>
            </a:ln>
          </p:spPr>
        </p:cxnSp>
        <p:sp>
          <p:nvSpPr>
            <p:cNvPr id="165" name="Google Shape;165;p5"/>
            <p:cNvSpPr/>
            <p:nvPr/>
          </p:nvSpPr>
          <p:spPr>
            <a:xfrm>
              <a:off x="1409399" y="723625"/>
              <a:ext cx="5145947" cy="6553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txBox="1"/>
            <p:nvPr/>
          </p:nvSpPr>
          <p:spPr>
            <a:xfrm>
              <a:off x="1409399" y="723625"/>
              <a:ext cx="5145947" cy="65537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The global biosecurity agenda</a:t>
              </a:r>
              <a:endParaRPr sz="2000" b="0" i="0" u="none" strike="noStrike" cap="none">
                <a:solidFill>
                  <a:schemeClr val="dk1"/>
                </a:solidFill>
                <a:latin typeface="Calibri"/>
                <a:ea typeface="Calibri"/>
                <a:cs typeface="Calibri"/>
                <a:sym typeface="Calibri"/>
              </a:endParaRPr>
            </a:p>
          </p:txBody>
        </p:sp>
        <p:cxnSp>
          <p:nvCxnSpPr>
            <p:cNvPr id="167" name="Google Shape;167;p5"/>
            <p:cNvCxnSpPr/>
            <p:nvPr/>
          </p:nvCxnSpPr>
          <p:spPr>
            <a:xfrm>
              <a:off x="1311069" y="1379005"/>
              <a:ext cx="5244277" cy="0"/>
            </a:xfrm>
            <a:prstGeom prst="straightConnector1">
              <a:avLst/>
            </a:prstGeom>
            <a:solidFill>
              <a:srgbClr val="4372C3"/>
            </a:solidFill>
            <a:ln w="12700" cap="flat" cmpd="sng">
              <a:solidFill>
                <a:srgbClr val="BFC8E3"/>
              </a:solidFill>
              <a:prstDash val="solid"/>
              <a:miter lim="800000"/>
              <a:headEnd type="none" w="sm" len="sm"/>
              <a:tailEnd type="none" w="sm" len="sm"/>
            </a:ln>
          </p:spPr>
        </p:cxnSp>
        <p:sp>
          <p:nvSpPr>
            <p:cNvPr id="168" name="Google Shape;168;p5"/>
            <p:cNvSpPr/>
            <p:nvPr/>
          </p:nvSpPr>
          <p:spPr>
            <a:xfrm>
              <a:off x="1409399" y="1411774"/>
              <a:ext cx="5145947" cy="6553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txBox="1"/>
            <p:nvPr/>
          </p:nvSpPr>
          <p:spPr>
            <a:xfrm>
              <a:off x="1409399" y="1411774"/>
              <a:ext cx="5145947" cy="65537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The proposed amendments to the WHO's International Health Regulations (of 2005)</a:t>
              </a:r>
              <a:endParaRPr sz="2000" b="0" i="0" u="none" strike="noStrike" cap="none">
                <a:solidFill>
                  <a:schemeClr val="dk1"/>
                </a:solidFill>
                <a:latin typeface="Calibri"/>
                <a:ea typeface="Calibri"/>
                <a:cs typeface="Calibri"/>
                <a:sym typeface="Calibri"/>
              </a:endParaRPr>
            </a:p>
          </p:txBody>
        </p:sp>
        <p:cxnSp>
          <p:nvCxnSpPr>
            <p:cNvPr id="170" name="Google Shape;170;p5"/>
            <p:cNvCxnSpPr/>
            <p:nvPr/>
          </p:nvCxnSpPr>
          <p:spPr>
            <a:xfrm>
              <a:off x="1311069" y="2067154"/>
              <a:ext cx="5244277" cy="0"/>
            </a:xfrm>
            <a:prstGeom prst="straightConnector1">
              <a:avLst/>
            </a:prstGeom>
            <a:solidFill>
              <a:srgbClr val="4372C3"/>
            </a:solidFill>
            <a:ln w="12700" cap="flat" cmpd="sng">
              <a:solidFill>
                <a:srgbClr val="BFC8E3"/>
              </a:solidFill>
              <a:prstDash val="solid"/>
              <a:miter lim="800000"/>
              <a:headEnd type="none" w="sm" len="sm"/>
              <a:tailEnd type="none" w="sm" len="sm"/>
            </a:ln>
          </p:spPr>
        </p:cxnSp>
        <p:sp>
          <p:nvSpPr>
            <p:cNvPr id="171" name="Google Shape;171;p5"/>
            <p:cNvSpPr/>
            <p:nvPr/>
          </p:nvSpPr>
          <p:spPr>
            <a:xfrm>
              <a:off x="1409399" y="2099923"/>
              <a:ext cx="5145947" cy="6553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txBox="1"/>
            <p:nvPr/>
          </p:nvSpPr>
          <p:spPr>
            <a:xfrm>
              <a:off x="1409399" y="2099923"/>
              <a:ext cx="5145947" cy="65537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The WHO's proposed Pandemic Treaty (which has been given many different names)</a:t>
              </a:r>
              <a:endParaRPr/>
            </a:p>
          </p:txBody>
        </p:sp>
        <p:cxnSp>
          <p:nvCxnSpPr>
            <p:cNvPr id="173" name="Google Shape;173;p5"/>
            <p:cNvCxnSpPr/>
            <p:nvPr/>
          </p:nvCxnSpPr>
          <p:spPr>
            <a:xfrm>
              <a:off x="1311069" y="2755303"/>
              <a:ext cx="5244277" cy="0"/>
            </a:xfrm>
            <a:prstGeom prst="straightConnector1">
              <a:avLst/>
            </a:prstGeom>
            <a:solidFill>
              <a:srgbClr val="4372C3"/>
            </a:solidFill>
            <a:ln w="12700" cap="flat" cmpd="sng">
              <a:solidFill>
                <a:srgbClr val="BFC8E3"/>
              </a:solidFill>
              <a:prstDash val="solid"/>
              <a:miter lim="800000"/>
              <a:headEnd type="none" w="sm" len="sm"/>
              <a:tailEnd type="none" w="sm" len="sm"/>
            </a:ln>
          </p:spPr>
        </p:cxnSp>
        <p:sp>
          <p:nvSpPr>
            <p:cNvPr id="174" name="Google Shape;174;p5"/>
            <p:cNvSpPr/>
            <p:nvPr/>
          </p:nvSpPr>
          <p:spPr>
            <a:xfrm>
              <a:off x="1409399" y="2788072"/>
              <a:ext cx="5145947" cy="6553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p:nvPr/>
          </p:nvSpPr>
          <p:spPr>
            <a:xfrm>
              <a:off x="1409399" y="2788072"/>
              <a:ext cx="5145947" cy="65537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"One Health" – a Trojan Horse</a:t>
              </a:r>
              <a:endParaRPr/>
            </a:p>
          </p:txBody>
        </p:sp>
        <p:cxnSp>
          <p:nvCxnSpPr>
            <p:cNvPr id="176" name="Google Shape;176;p5"/>
            <p:cNvCxnSpPr/>
            <p:nvPr/>
          </p:nvCxnSpPr>
          <p:spPr>
            <a:xfrm>
              <a:off x="1311069" y="3443452"/>
              <a:ext cx="5244277" cy="0"/>
            </a:xfrm>
            <a:prstGeom prst="straightConnector1">
              <a:avLst/>
            </a:prstGeom>
            <a:solidFill>
              <a:srgbClr val="4372C3"/>
            </a:solidFill>
            <a:ln w="12700" cap="flat" cmpd="sng">
              <a:solidFill>
                <a:srgbClr val="BFC8E3"/>
              </a:solidFill>
              <a:prstDash val="solid"/>
              <a:miter lim="800000"/>
              <a:headEnd type="none" w="sm" len="sm"/>
              <a:tailEnd type="none" w="sm" len="sm"/>
            </a:ln>
          </p:spPr>
        </p:cxnSp>
        <p:sp>
          <p:nvSpPr>
            <p:cNvPr id="177" name="Google Shape;177;p5"/>
            <p:cNvSpPr/>
            <p:nvPr/>
          </p:nvSpPr>
          <p:spPr>
            <a:xfrm>
              <a:off x="1409399" y="3476221"/>
              <a:ext cx="5145947" cy="6553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txBox="1"/>
            <p:nvPr/>
          </p:nvSpPr>
          <p:spPr>
            <a:xfrm>
              <a:off x="1409399" y="3476221"/>
              <a:ext cx="5145947" cy="65537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The UN's proposed 'Emergency Platform' </a:t>
              </a:r>
              <a:r>
                <a:rPr lang="en-US" sz="10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https://www.un.org/sites/un2.un.org/files/our-common-agenda-policy-brief-emergency-platform-en.pdf</a:t>
              </a:r>
              <a:endParaRPr sz="1000" b="1" i="0" u="none" strike="noStrike" cap="none">
                <a:solidFill>
                  <a:schemeClr val="dk1"/>
                </a:solidFill>
                <a:latin typeface="Calibri"/>
                <a:ea typeface="Calibri"/>
                <a:cs typeface="Calibri"/>
                <a:sym typeface="Calibri"/>
              </a:endParaRPr>
            </a:p>
            <a:p>
              <a:pPr marL="0" marR="0" lvl="0" indent="0" algn="l" rtl="0">
                <a:lnSpc>
                  <a:spcPct val="90000"/>
                </a:lnSpc>
                <a:spcBef>
                  <a:spcPts val="70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p:txBody>
        </p:sp>
        <p:cxnSp>
          <p:nvCxnSpPr>
            <p:cNvPr id="179" name="Google Shape;179;p5"/>
            <p:cNvCxnSpPr/>
            <p:nvPr/>
          </p:nvCxnSpPr>
          <p:spPr>
            <a:xfrm>
              <a:off x="1311069" y="4131600"/>
              <a:ext cx="5244277" cy="0"/>
            </a:xfrm>
            <a:prstGeom prst="straightConnector1">
              <a:avLst/>
            </a:prstGeom>
            <a:solidFill>
              <a:srgbClr val="4372C3"/>
            </a:solidFill>
            <a:ln w="12700" cap="flat" cmpd="sng">
              <a:solidFill>
                <a:srgbClr val="BFC8E3"/>
              </a:solidFill>
              <a:prstDash val="solid"/>
              <a:miter lim="800000"/>
              <a:headEnd type="none" w="sm" len="sm"/>
              <a:tailEnd type="none" w="sm" len="sm"/>
            </a:ln>
          </p:spPr>
        </p:cxnSp>
        <p:sp>
          <p:nvSpPr>
            <p:cNvPr id="180" name="Google Shape;180;p5"/>
            <p:cNvSpPr/>
            <p:nvPr/>
          </p:nvSpPr>
          <p:spPr>
            <a:xfrm>
              <a:off x="1409399" y="4164369"/>
              <a:ext cx="5145947" cy="6553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txBox="1"/>
            <p:nvPr/>
          </p:nvSpPr>
          <p:spPr>
            <a:xfrm>
              <a:off x="1409399" y="4164369"/>
              <a:ext cx="5145947" cy="65537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Federal laws and bills that </a:t>
              </a:r>
              <a:r>
                <a:rPr lang="en-US" sz="2000" b="1" i="0" u="none" strike="noStrike" cap="none">
                  <a:solidFill>
                    <a:srgbClr val="FF0000"/>
                  </a:solidFill>
                  <a:latin typeface="Calibri"/>
                  <a:ea typeface="Calibri"/>
                  <a:cs typeface="Calibri"/>
                  <a:sym typeface="Calibri"/>
                </a:rPr>
                <a:t>help</a:t>
              </a:r>
              <a:r>
                <a:rPr lang="en-US" sz="2000" b="1" i="0" u="none" strike="noStrike" cap="none">
                  <a:solidFill>
                    <a:schemeClr val="dk1"/>
                  </a:solidFill>
                  <a:latin typeface="Calibri"/>
                  <a:ea typeface="Calibri"/>
                  <a:cs typeface="Calibri"/>
                  <a:sym typeface="Calibri"/>
                </a:rPr>
                <a:t> the coup (2023 NDAA) and </a:t>
              </a:r>
              <a:r>
                <a:rPr lang="en-US" sz="2000" b="1" i="0" u="none" strike="noStrike" cap="none">
                  <a:solidFill>
                    <a:srgbClr val="FF0000"/>
                  </a:solidFill>
                  <a:latin typeface="Calibri"/>
                  <a:ea typeface="Calibri"/>
                  <a:cs typeface="Calibri"/>
                  <a:sym typeface="Calibri"/>
                </a:rPr>
                <a:t>stop </a:t>
              </a:r>
              <a:r>
                <a:rPr lang="en-US" sz="2000" b="1" i="0" u="none" strike="noStrike" cap="none">
                  <a:solidFill>
                    <a:schemeClr val="dk1"/>
                  </a:solidFill>
                  <a:latin typeface="Calibri"/>
                  <a:ea typeface="Calibri"/>
                  <a:cs typeface="Calibri"/>
                  <a:sym typeface="Calibri"/>
                </a:rPr>
                <a:t>the coup</a:t>
              </a:r>
              <a:endParaRPr sz="2000" b="0" i="0" u="none" strike="noStrike" cap="none">
                <a:solidFill>
                  <a:schemeClr val="dk1"/>
                </a:solidFill>
                <a:latin typeface="Calibri"/>
                <a:ea typeface="Calibri"/>
                <a:cs typeface="Calibri"/>
                <a:sym typeface="Calibri"/>
              </a:endParaRPr>
            </a:p>
          </p:txBody>
        </p:sp>
        <p:cxnSp>
          <p:nvCxnSpPr>
            <p:cNvPr id="182" name="Google Shape;182;p5"/>
            <p:cNvCxnSpPr/>
            <p:nvPr/>
          </p:nvCxnSpPr>
          <p:spPr>
            <a:xfrm>
              <a:off x="1311069" y="4819749"/>
              <a:ext cx="5244277" cy="0"/>
            </a:xfrm>
            <a:prstGeom prst="straightConnector1">
              <a:avLst/>
            </a:prstGeom>
            <a:solidFill>
              <a:srgbClr val="4372C3"/>
            </a:solidFill>
            <a:ln w="12700" cap="flat" cmpd="sng">
              <a:solidFill>
                <a:srgbClr val="BFC8E3"/>
              </a:solidFill>
              <a:prstDash val="solid"/>
              <a:miter lim="800000"/>
              <a:headEnd type="none" w="sm" len="sm"/>
              <a:tailEnd type="none" w="sm" len="sm"/>
            </a:ln>
          </p:spPr>
        </p:cxnSp>
        <p:sp>
          <p:nvSpPr>
            <p:cNvPr id="183" name="Google Shape;183;p5"/>
            <p:cNvSpPr/>
            <p:nvPr/>
          </p:nvSpPr>
          <p:spPr>
            <a:xfrm>
              <a:off x="1409399" y="4852518"/>
              <a:ext cx="5145947" cy="6553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txBox="1"/>
            <p:nvPr/>
          </p:nvSpPr>
          <p:spPr>
            <a:xfrm>
              <a:off x="1409399" y="4852518"/>
              <a:ext cx="5145947" cy="65537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What can be done at the federal, state and county level?</a:t>
              </a:r>
              <a:endParaRPr sz="2000" b="0" i="0" u="none" strike="noStrike" cap="none">
                <a:solidFill>
                  <a:schemeClr val="dk1"/>
                </a:solidFill>
                <a:latin typeface="Calibri"/>
                <a:ea typeface="Calibri"/>
                <a:cs typeface="Calibri"/>
                <a:sym typeface="Calibri"/>
              </a:endParaRPr>
            </a:p>
          </p:txBody>
        </p:sp>
        <p:cxnSp>
          <p:nvCxnSpPr>
            <p:cNvPr id="185" name="Google Shape;185;p5"/>
            <p:cNvCxnSpPr/>
            <p:nvPr/>
          </p:nvCxnSpPr>
          <p:spPr>
            <a:xfrm>
              <a:off x="1311069" y="5507898"/>
              <a:ext cx="5244277" cy="0"/>
            </a:xfrm>
            <a:prstGeom prst="straightConnector1">
              <a:avLst/>
            </a:prstGeom>
            <a:solidFill>
              <a:srgbClr val="4372C3"/>
            </a:solidFill>
            <a:ln w="12700" cap="flat" cmpd="sng">
              <a:solidFill>
                <a:srgbClr val="BFC8E3"/>
              </a:solidFill>
              <a:prstDash val="solid"/>
              <a:miter lim="800000"/>
              <a:headEnd type="none" w="sm" len="sm"/>
              <a:tailEnd type="none" w="sm" len="sm"/>
            </a:ln>
          </p:spPr>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6"/>
          <p:cNvSpPr/>
          <p:nvPr/>
        </p:nvSpPr>
        <p:spPr>
          <a:xfrm>
            <a:off x="3048" y="0"/>
            <a:ext cx="12188952"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6"/>
          <p:cNvSpPr/>
          <p:nvPr/>
        </p:nvSpPr>
        <p:spPr>
          <a:xfrm>
            <a:off x="0" y="0"/>
            <a:ext cx="12188952" cy="6858000"/>
          </a:xfrm>
          <a:prstGeom prst="rect">
            <a:avLst/>
          </a:prstGeom>
          <a:solidFill>
            <a:schemeClr val="dk1">
              <a:alpha val="5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92" name="Google Shape;192;p6"/>
          <p:cNvGrpSpPr/>
          <p:nvPr/>
        </p:nvGrpSpPr>
        <p:grpSpPr>
          <a:xfrm>
            <a:off x="1" y="2075420"/>
            <a:ext cx="12396066" cy="4440643"/>
            <a:chOff x="1" y="2075420"/>
            <a:chExt cx="12396066" cy="4440643"/>
          </a:xfrm>
        </p:grpSpPr>
        <p:sp>
          <p:nvSpPr>
            <p:cNvPr id="193" name="Google Shape;193;p6"/>
            <p:cNvSpPr/>
            <p:nvPr/>
          </p:nvSpPr>
          <p:spPr>
            <a:xfrm rot="4500000">
              <a:off x="7942191" y="2507571"/>
              <a:ext cx="3563871" cy="3563871"/>
            </a:xfrm>
            <a:prstGeom prst="ellipse">
              <a:avLst/>
            </a:prstGeom>
            <a:noFill/>
            <a:ln w="31750" cap="flat" cmpd="sng">
              <a:solidFill>
                <a:srgbClr val="8296B0">
                  <a:alpha val="9803"/>
                </a:srgbClr>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6"/>
            <p:cNvSpPr/>
            <p:nvPr/>
          </p:nvSpPr>
          <p:spPr>
            <a:xfrm rot="-5400000">
              <a:off x="10435065" y="4048931"/>
              <a:ext cx="1381607" cy="1381607"/>
            </a:xfrm>
            <a:prstGeom prst="ellipse">
              <a:avLst/>
            </a:prstGeom>
            <a:noFill/>
            <a:ln w="31750" cap="flat" cmpd="sng">
              <a:solidFill>
                <a:srgbClr val="8296B0">
                  <a:alpha val="20000"/>
                </a:srgbClr>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6"/>
            <p:cNvSpPr/>
            <p:nvPr/>
          </p:nvSpPr>
          <p:spPr>
            <a:xfrm rot="-5400000">
              <a:off x="1" y="2075420"/>
              <a:ext cx="3144364" cy="3144364"/>
            </a:xfrm>
            <a:prstGeom prst="ellipse">
              <a:avLst/>
            </a:prstGeom>
            <a:gradFill>
              <a:gsLst>
                <a:gs pos="0">
                  <a:srgbClr val="323F4F">
                    <a:alpha val="20000"/>
                  </a:srgbClr>
                </a:gs>
                <a:gs pos="100000">
                  <a:srgbClr val="222A35">
                    <a:alpha val="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6"/>
            <p:cNvSpPr/>
            <p:nvPr/>
          </p:nvSpPr>
          <p:spPr>
            <a:xfrm rot="-9000000">
              <a:off x="10150845" y="4270841"/>
              <a:ext cx="1897885" cy="1897885"/>
            </a:xfrm>
            <a:prstGeom prst="ellipse">
              <a:avLst/>
            </a:prstGeom>
            <a:gradFill>
              <a:gsLst>
                <a:gs pos="0">
                  <a:srgbClr val="323F4F">
                    <a:alpha val="9803"/>
                  </a:srgbClr>
                </a:gs>
                <a:gs pos="100000">
                  <a:srgbClr val="323F4F">
                    <a:alpha val="2000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6"/>
            <p:cNvSpPr/>
            <p:nvPr/>
          </p:nvSpPr>
          <p:spPr>
            <a:xfrm rot="4500000">
              <a:off x="2046780" y="3040492"/>
              <a:ext cx="2579322" cy="2579322"/>
            </a:xfrm>
            <a:prstGeom prst="ellipse">
              <a:avLst/>
            </a:prstGeom>
            <a:noFill/>
            <a:ln w="31750" cap="flat" cmpd="sng">
              <a:solidFill>
                <a:srgbClr val="8296B0">
                  <a:alpha val="20000"/>
                </a:srgbClr>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6"/>
            <p:cNvSpPr/>
            <p:nvPr/>
          </p:nvSpPr>
          <p:spPr>
            <a:xfrm rot="4500000">
              <a:off x="2224640" y="3193975"/>
              <a:ext cx="2243193" cy="2243193"/>
            </a:xfrm>
            <a:prstGeom prst="ellipse">
              <a:avLst/>
            </a:prstGeom>
            <a:noFill/>
            <a:ln w="31750" cap="flat" cmpd="sng">
              <a:solidFill>
                <a:srgbClr val="8296B0">
                  <a:alpha val="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99" name="Google Shape;199;p6"/>
          <p:cNvSpPr/>
          <p:nvPr/>
        </p:nvSpPr>
        <p:spPr>
          <a:xfrm rot="-5400000">
            <a:off x="10438146" y="1042605"/>
            <a:ext cx="2796461" cy="711252"/>
          </a:xfrm>
          <a:prstGeom prst="rect">
            <a:avLst/>
          </a:prstGeom>
          <a:gradFill>
            <a:gsLst>
              <a:gs pos="0">
                <a:srgbClr val="ACB8CA">
                  <a:alpha val="0"/>
                </a:srgbClr>
              </a:gs>
              <a:gs pos="100000">
                <a:srgbClr val="323F4F">
                  <a:alpha val="9803"/>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00" name="Google Shape;200;p6"/>
          <p:cNvGrpSpPr/>
          <p:nvPr/>
        </p:nvGrpSpPr>
        <p:grpSpPr>
          <a:xfrm>
            <a:off x="11259539" y="317578"/>
            <a:ext cx="548640" cy="549007"/>
            <a:chOff x="7029447" y="3514725"/>
            <a:chExt cx="1285875" cy="549007"/>
          </a:xfrm>
        </p:grpSpPr>
        <p:cxnSp>
          <p:nvCxnSpPr>
            <p:cNvPr id="201" name="Google Shape;201;p6"/>
            <p:cNvCxnSpPr/>
            <p:nvPr/>
          </p:nvCxnSpPr>
          <p:spPr>
            <a:xfrm>
              <a:off x="7029447" y="3514725"/>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02" name="Google Shape;202;p6"/>
            <p:cNvCxnSpPr/>
            <p:nvPr/>
          </p:nvCxnSpPr>
          <p:spPr>
            <a:xfrm>
              <a:off x="7029447" y="3697727"/>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03" name="Google Shape;203;p6"/>
            <p:cNvCxnSpPr/>
            <p:nvPr/>
          </p:nvCxnSpPr>
          <p:spPr>
            <a:xfrm>
              <a:off x="7029447" y="3880729"/>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04" name="Google Shape;204;p6"/>
            <p:cNvCxnSpPr/>
            <p:nvPr/>
          </p:nvCxnSpPr>
          <p:spPr>
            <a:xfrm>
              <a:off x="7029447" y="4063732"/>
              <a:ext cx="1285875" cy="0"/>
            </a:xfrm>
            <a:prstGeom prst="straightConnector1">
              <a:avLst/>
            </a:prstGeom>
            <a:noFill/>
            <a:ln w="31750" cap="rnd" cmpd="sng">
              <a:solidFill>
                <a:srgbClr val="8296B0">
                  <a:alpha val="40000"/>
                </a:srgbClr>
              </a:solidFill>
              <a:prstDash val="dot"/>
              <a:round/>
              <a:headEnd type="none" w="sm" len="sm"/>
              <a:tailEnd type="none" w="sm" len="sm"/>
            </a:ln>
          </p:spPr>
        </p:cxnSp>
      </p:grpSp>
      <p:sp>
        <p:nvSpPr>
          <p:cNvPr id="205" name="Google Shape;205;p6"/>
          <p:cNvSpPr/>
          <p:nvPr/>
        </p:nvSpPr>
        <p:spPr>
          <a:xfrm rot="10800000">
            <a:off x="-1" y="6140785"/>
            <a:ext cx="6095997" cy="711252"/>
          </a:xfrm>
          <a:prstGeom prst="rect">
            <a:avLst/>
          </a:prstGeom>
          <a:gradFill>
            <a:gsLst>
              <a:gs pos="0">
                <a:srgbClr val="222A35">
                  <a:alpha val="9803"/>
                </a:srgbClr>
              </a:gs>
              <a:gs pos="10000">
                <a:srgbClr val="222A35">
                  <a:alpha val="9803"/>
                </a:srgbClr>
              </a:gs>
              <a:gs pos="100000">
                <a:srgbClr val="8296B0">
                  <a:alpha val="0"/>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06" name="Google Shape;206;p6"/>
          <p:cNvGrpSpPr/>
          <p:nvPr/>
        </p:nvGrpSpPr>
        <p:grpSpPr>
          <a:xfrm rot="5400000">
            <a:off x="616345" y="5940560"/>
            <a:ext cx="1285875" cy="549007"/>
            <a:chOff x="7029447" y="3514725"/>
            <a:chExt cx="1285875" cy="549007"/>
          </a:xfrm>
        </p:grpSpPr>
        <p:cxnSp>
          <p:nvCxnSpPr>
            <p:cNvPr id="207" name="Google Shape;207;p6"/>
            <p:cNvCxnSpPr/>
            <p:nvPr/>
          </p:nvCxnSpPr>
          <p:spPr>
            <a:xfrm>
              <a:off x="7029447" y="3514725"/>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08" name="Google Shape;208;p6"/>
            <p:cNvCxnSpPr/>
            <p:nvPr/>
          </p:nvCxnSpPr>
          <p:spPr>
            <a:xfrm>
              <a:off x="7029447" y="3697727"/>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09" name="Google Shape;209;p6"/>
            <p:cNvCxnSpPr/>
            <p:nvPr/>
          </p:nvCxnSpPr>
          <p:spPr>
            <a:xfrm>
              <a:off x="7029447" y="3880729"/>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10" name="Google Shape;210;p6"/>
            <p:cNvCxnSpPr/>
            <p:nvPr/>
          </p:nvCxnSpPr>
          <p:spPr>
            <a:xfrm>
              <a:off x="7029447" y="4063732"/>
              <a:ext cx="1285875" cy="0"/>
            </a:xfrm>
            <a:prstGeom prst="straightConnector1">
              <a:avLst/>
            </a:prstGeom>
            <a:noFill/>
            <a:ln w="31750" cap="rnd" cmpd="sng">
              <a:solidFill>
                <a:srgbClr val="8296B0">
                  <a:alpha val="40000"/>
                </a:srgbClr>
              </a:solidFill>
              <a:prstDash val="dot"/>
              <a:round/>
              <a:headEnd type="none" w="sm" len="sm"/>
              <a:tailEnd type="none" w="sm" len="sm"/>
            </a:ln>
          </p:spPr>
        </p:cxnSp>
      </p:grpSp>
      <p:sp>
        <p:nvSpPr>
          <p:cNvPr id="211" name="Google Shape;211;p6"/>
          <p:cNvSpPr txBox="1">
            <a:spLocks noGrp="1"/>
          </p:cNvSpPr>
          <p:nvPr>
            <p:ph type="title"/>
          </p:nvPr>
        </p:nvSpPr>
        <p:spPr>
          <a:xfrm>
            <a:off x="152625" y="472069"/>
            <a:ext cx="3580894" cy="59116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imes New Roman"/>
              <a:buNone/>
            </a:pPr>
            <a:r>
              <a:rPr lang="en-US" sz="3600">
                <a:solidFill>
                  <a:schemeClr val="lt1"/>
                </a:solidFill>
                <a:latin typeface="Times New Roman"/>
                <a:ea typeface="Times New Roman"/>
                <a:cs typeface="Times New Roman"/>
                <a:sym typeface="Times New Roman"/>
              </a:rPr>
              <a:t>The WHO is being used for a soft coup via amendments to its International Health Regulations and a Pandemic Treaty</a:t>
            </a:r>
            <a:endParaRPr/>
          </a:p>
        </p:txBody>
      </p:sp>
      <p:sp>
        <p:nvSpPr>
          <p:cNvPr id="212" name="Google Shape;212;p6"/>
          <p:cNvSpPr txBox="1">
            <a:spLocks noGrp="1"/>
          </p:cNvSpPr>
          <p:nvPr>
            <p:ph type="body" idx="1"/>
          </p:nvPr>
        </p:nvSpPr>
        <p:spPr>
          <a:xfrm>
            <a:off x="3976520" y="649525"/>
            <a:ext cx="7930023" cy="5808839"/>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Removes language from current IHRs: "The implementation of these Regulations shall be</a:t>
            </a:r>
            <a:r>
              <a:rPr lang="en-US" sz="2000" i="1">
                <a:solidFill>
                  <a:srgbClr val="FFFF00"/>
                </a:solidFill>
                <a:latin typeface="Times New Roman"/>
                <a:ea typeface="Times New Roman"/>
                <a:cs typeface="Times New Roman"/>
                <a:sym typeface="Times New Roman"/>
              </a:rPr>
              <a:t> </a:t>
            </a:r>
            <a:r>
              <a:rPr lang="en-US" sz="2000" i="1">
                <a:solidFill>
                  <a:srgbClr val="FF8AD8"/>
                </a:solidFill>
                <a:latin typeface="Times New Roman"/>
                <a:ea typeface="Times New Roman"/>
                <a:cs typeface="Times New Roman"/>
                <a:sym typeface="Times New Roman"/>
              </a:rPr>
              <a:t>with full respect for the dignity, human rights and fundamental freedoms of persons</a:t>
            </a:r>
            <a:r>
              <a:rPr lang="en-US" sz="2000" i="1">
                <a:solidFill>
                  <a:srgbClr val="FFFF00"/>
                </a:solidFill>
                <a:latin typeface="Times New Roman"/>
                <a:ea typeface="Times New Roman"/>
                <a:cs typeface="Times New Roman"/>
                <a:sym typeface="Times New Roman"/>
              </a:rPr>
              <a:t>,"</a:t>
            </a:r>
            <a:endParaRPr sz="2000">
              <a:solidFill>
                <a:srgbClr val="FFFF00"/>
              </a:solidFill>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Binding, </a:t>
            </a:r>
            <a:r>
              <a:rPr lang="en-US" sz="2000">
                <a:solidFill>
                  <a:srgbClr val="FF8AD8"/>
                </a:solidFill>
                <a:latin typeface="Times New Roman"/>
                <a:ea typeface="Times New Roman"/>
                <a:cs typeface="Times New Roman"/>
                <a:sym typeface="Times New Roman"/>
              </a:rPr>
              <a:t>enforceable</a:t>
            </a:r>
            <a:r>
              <a:rPr lang="en-US" sz="2000">
                <a:solidFill>
                  <a:srgbClr val="FFFF00"/>
                </a:solidFill>
                <a:latin typeface="Times New Roman"/>
                <a:ea typeface="Times New Roman"/>
                <a:cs typeface="Times New Roman"/>
                <a:sym typeface="Times New Roman"/>
              </a:rPr>
              <a:t>, no longer recommendations—Requires only a declaration of a PHEIC</a:t>
            </a:r>
            <a:endParaRPr/>
          </a:p>
          <a:p>
            <a:pPr marL="228600" lvl="0" indent="-228600" algn="l" rtl="0">
              <a:lnSpc>
                <a:spcPct val="90000"/>
              </a:lnSpc>
              <a:spcBef>
                <a:spcPts val="100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Enforced </a:t>
            </a:r>
            <a:r>
              <a:rPr lang="en-US" sz="2000">
                <a:solidFill>
                  <a:srgbClr val="FF8AD8"/>
                </a:solidFill>
                <a:latin typeface="Times New Roman"/>
                <a:ea typeface="Times New Roman"/>
                <a:cs typeface="Times New Roman"/>
                <a:sym typeface="Times New Roman"/>
              </a:rPr>
              <a:t>dual Surveillance</a:t>
            </a:r>
            <a:endParaRPr/>
          </a:p>
          <a:p>
            <a:pPr marL="228600" lvl="0" indent="-228600" algn="l" rtl="0">
              <a:lnSpc>
                <a:spcPct val="90000"/>
              </a:lnSpc>
              <a:spcBef>
                <a:spcPts val="100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Enforced </a:t>
            </a:r>
            <a:r>
              <a:rPr lang="en-US" sz="2000">
                <a:solidFill>
                  <a:srgbClr val="FF8AD8"/>
                </a:solidFill>
                <a:latin typeface="Times New Roman"/>
                <a:ea typeface="Times New Roman"/>
                <a:cs typeface="Times New Roman"/>
                <a:sym typeface="Times New Roman"/>
              </a:rPr>
              <a:t>censorship</a:t>
            </a:r>
            <a:endParaRPr/>
          </a:p>
          <a:p>
            <a:pPr marL="228600" lvl="0" indent="-228600" algn="l" rtl="0">
              <a:lnSpc>
                <a:spcPct val="90000"/>
              </a:lnSpc>
              <a:spcBef>
                <a:spcPts val="1000"/>
              </a:spcBef>
              <a:spcAft>
                <a:spcPts val="0"/>
              </a:spcAft>
              <a:buClr>
                <a:srgbClr val="FF8AD8"/>
              </a:buClr>
              <a:buSzPts val="2000"/>
              <a:buChar char="•"/>
            </a:pPr>
            <a:r>
              <a:rPr lang="en-US" sz="2000">
                <a:solidFill>
                  <a:srgbClr val="FF8AD8"/>
                </a:solidFill>
                <a:latin typeface="Times New Roman"/>
                <a:ea typeface="Times New Roman"/>
                <a:cs typeface="Times New Roman"/>
                <a:sym typeface="Times New Roman"/>
              </a:rPr>
              <a:t>Reduced regulation </a:t>
            </a:r>
            <a:r>
              <a:rPr lang="en-US" sz="2000">
                <a:solidFill>
                  <a:srgbClr val="FFFF00"/>
                </a:solidFill>
                <a:latin typeface="Times New Roman"/>
                <a:ea typeface="Times New Roman"/>
                <a:cs typeface="Times New Roman"/>
                <a:sym typeface="Times New Roman"/>
              </a:rPr>
              <a:t>of vaccines and drugs:  quicker to market</a:t>
            </a:r>
            <a:endParaRPr/>
          </a:p>
          <a:p>
            <a:pPr marL="228600" lvl="0" indent="-228600" algn="l" rtl="0">
              <a:lnSpc>
                <a:spcPct val="90000"/>
              </a:lnSpc>
              <a:spcBef>
                <a:spcPts val="1000"/>
              </a:spcBef>
              <a:spcAft>
                <a:spcPts val="0"/>
              </a:spcAft>
              <a:buClr>
                <a:srgbClr val="FF8AD8"/>
              </a:buClr>
              <a:buSzPts val="2000"/>
              <a:buChar char="•"/>
            </a:pPr>
            <a:r>
              <a:rPr lang="en-US" sz="2000">
                <a:solidFill>
                  <a:srgbClr val="FF8AD8"/>
                </a:solidFill>
                <a:latin typeface="Times New Roman"/>
                <a:ea typeface="Times New Roman"/>
                <a:cs typeface="Times New Roman"/>
                <a:sym typeface="Times New Roman"/>
              </a:rPr>
              <a:t>Liability shield </a:t>
            </a:r>
            <a:r>
              <a:rPr lang="en-US" sz="2000">
                <a:solidFill>
                  <a:srgbClr val="FFFF00"/>
                </a:solidFill>
                <a:latin typeface="Times New Roman"/>
                <a:ea typeface="Times New Roman"/>
                <a:cs typeface="Times New Roman"/>
                <a:sym typeface="Times New Roman"/>
              </a:rPr>
              <a:t>for drugs/vaccines; protection of intellectual property</a:t>
            </a:r>
            <a:endParaRPr/>
          </a:p>
          <a:p>
            <a:pPr marL="228600" lvl="0" indent="-228600" algn="l" rtl="0">
              <a:lnSpc>
                <a:spcPct val="90000"/>
              </a:lnSpc>
              <a:spcBef>
                <a:spcPts val="1000"/>
              </a:spcBef>
              <a:spcAft>
                <a:spcPts val="0"/>
              </a:spcAft>
              <a:buClr>
                <a:srgbClr val="FFFF00"/>
              </a:buClr>
              <a:buSzPts val="2000"/>
              <a:buChar char="•"/>
            </a:pPr>
            <a:r>
              <a:rPr lang="en-US" sz="2000">
                <a:solidFill>
                  <a:srgbClr val="FFFF00"/>
                </a:solidFill>
                <a:latin typeface="Times New Roman"/>
                <a:ea typeface="Times New Roman"/>
                <a:cs typeface="Times New Roman"/>
                <a:sym typeface="Times New Roman"/>
              </a:rPr>
              <a:t>"...Such temporary recommendations may be modified or extended as appropriate, including after it has been determined that a public health emergency of international concern has ended” -- </a:t>
            </a:r>
            <a:r>
              <a:rPr lang="en-US" sz="2000">
                <a:solidFill>
                  <a:srgbClr val="FF8AD8"/>
                </a:solidFill>
                <a:latin typeface="Times New Roman"/>
                <a:ea typeface="Times New Roman"/>
                <a:cs typeface="Times New Roman"/>
                <a:sym typeface="Times New Roman"/>
              </a:rPr>
              <a:t>before, during and after </a:t>
            </a:r>
            <a:r>
              <a:rPr lang="en-US" sz="2000">
                <a:solidFill>
                  <a:srgbClr val="FFFF00"/>
                </a:solidFill>
                <a:latin typeface="Times New Roman"/>
                <a:ea typeface="Times New Roman"/>
                <a:cs typeface="Times New Roman"/>
                <a:sym typeface="Times New Roman"/>
              </a:rPr>
              <a:t>a </a:t>
            </a:r>
            <a:r>
              <a:rPr lang="en-US" sz="2000" i="1">
                <a:solidFill>
                  <a:srgbClr val="FFFF00"/>
                </a:solidFill>
                <a:latin typeface="Times New Roman"/>
                <a:ea typeface="Times New Roman"/>
                <a:cs typeface="Times New Roman"/>
                <a:sym typeface="Times New Roman"/>
              </a:rPr>
              <a:t>potential</a:t>
            </a:r>
            <a:r>
              <a:rPr lang="en-US" sz="2000">
                <a:solidFill>
                  <a:srgbClr val="FFFF00"/>
                </a:solidFill>
                <a:latin typeface="Times New Roman"/>
                <a:ea typeface="Times New Roman"/>
                <a:cs typeface="Times New Roman"/>
                <a:sym typeface="Times New Roman"/>
              </a:rPr>
              <a:t> emergency</a:t>
            </a:r>
            <a:endParaRPr/>
          </a:p>
          <a:p>
            <a:pPr marL="228600" lvl="0" indent="-228600" algn="l" rtl="0">
              <a:lnSpc>
                <a:spcPct val="90000"/>
              </a:lnSpc>
              <a:spcBef>
                <a:spcPts val="1000"/>
              </a:spcBef>
              <a:spcAft>
                <a:spcPts val="0"/>
              </a:spcAft>
              <a:buClr>
                <a:srgbClr val="FFFF00"/>
              </a:buClr>
              <a:buSzPts val="2000"/>
              <a:buChar char="•"/>
            </a:pPr>
            <a:r>
              <a:rPr lang="en-US" sz="2000" b="1">
                <a:solidFill>
                  <a:srgbClr val="FFFF00"/>
                </a:solidFill>
                <a:latin typeface="Times New Roman"/>
                <a:ea typeface="Times New Roman"/>
                <a:cs typeface="Times New Roman"/>
                <a:sym typeface="Times New Roman"/>
              </a:rPr>
              <a:t>One Health: </a:t>
            </a:r>
            <a:r>
              <a:rPr lang="en-US" sz="2000">
                <a:solidFill>
                  <a:srgbClr val="FF8AD8"/>
                </a:solidFill>
                <a:latin typeface="Times New Roman"/>
                <a:ea typeface="Times New Roman"/>
                <a:cs typeface="Times New Roman"/>
                <a:sym typeface="Times New Roman"/>
              </a:rPr>
              <a:t>a bogus concept </a:t>
            </a:r>
            <a:r>
              <a:rPr lang="en-US" sz="2000">
                <a:solidFill>
                  <a:srgbClr val="FFFF00"/>
                </a:solidFill>
                <a:latin typeface="Times New Roman"/>
                <a:ea typeface="Times New Roman"/>
                <a:cs typeface="Times New Roman"/>
                <a:sym typeface="Times New Roman"/>
              </a:rPr>
              <a:t>by which WHO gains jurisdiction over the whole world</a:t>
            </a:r>
            <a:endParaRPr/>
          </a:p>
          <a:p>
            <a:pPr marL="228600" lvl="0" indent="-228600" algn="l" rtl="0">
              <a:lnSpc>
                <a:spcPct val="90000"/>
              </a:lnSpc>
              <a:spcBef>
                <a:spcPts val="1000"/>
              </a:spcBef>
              <a:spcAft>
                <a:spcPts val="0"/>
              </a:spcAft>
              <a:buClr>
                <a:srgbClr val="FF8AD8"/>
              </a:buClr>
              <a:buSzPts val="2000"/>
              <a:buChar char="•"/>
            </a:pPr>
            <a:r>
              <a:rPr lang="en-US" sz="2000" b="1">
                <a:solidFill>
                  <a:srgbClr val="FF8AD8"/>
                </a:solidFill>
                <a:latin typeface="Times New Roman"/>
                <a:ea typeface="Times New Roman"/>
                <a:cs typeface="Times New Roman"/>
                <a:sym typeface="Times New Roman"/>
              </a:rPr>
              <a:t>WHO budget </a:t>
            </a:r>
            <a:r>
              <a:rPr lang="en-US" sz="2000" b="1">
                <a:solidFill>
                  <a:srgbClr val="FFFF00"/>
                </a:solidFill>
                <a:latin typeface="Times New Roman"/>
                <a:ea typeface="Times New Roman"/>
                <a:cs typeface="Times New Roman"/>
                <a:sym typeface="Times New Roman"/>
              </a:rPr>
              <a:t>would jump from &lt;$4 billion/year to an estimated $60 billion/year  or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7"/>
          <p:cNvSpPr/>
          <p:nvPr/>
        </p:nvSpPr>
        <p:spPr>
          <a:xfrm>
            <a:off x="3048" y="0"/>
            <a:ext cx="12188952"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9" name="Google Shape;219;p7"/>
          <p:cNvSpPr/>
          <p:nvPr/>
        </p:nvSpPr>
        <p:spPr>
          <a:xfrm>
            <a:off x="0" y="0"/>
            <a:ext cx="12188952" cy="6858000"/>
          </a:xfrm>
          <a:prstGeom prst="rect">
            <a:avLst/>
          </a:prstGeom>
          <a:solidFill>
            <a:schemeClr val="dk1">
              <a:alpha val="5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20" name="Google Shape;220;p7"/>
          <p:cNvGrpSpPr/>
          <p:nvPr/>
        </p:nvGrpSpPr>
        <p:grpSpPr>
          <a:xfrm>
            <a:off x="1" y="2075420"/>
            <a:ext cx="12396066" cy="4440643"/>
            <a:chOff x="1" y="2075420"/>
            <a:chExt cx="12396066" cy="4440643"/>
          </a:xfrm>
        </p:grpSpPr>
        <p:sp>
          <p:nvSpPr>
            <p:cNvPr id="221" name="Google Shape;221;p7"/>
            <p:cNvSpPr/>
            <p:nvPr/>
          </p:nvSpPr>
          <p:spPr>
            <a:xfrm rot="4500000">
              <a:off x="7942191" y="2507571"/>
              <a:ext cx="3563871" cy="3563871"/>
            </a:xfrm>
            <a:prstGeom prst="ellipse">
              <a:avLst/>
            </a:prstGeom>
            <a:noFill/>
            <a:ln w="31750" cap="flat" cmpd="sng">
              <a:solidFill>
                <a:srgbClr val="8296B0">
                  <a:alpha val="9803"/>
                </a:srgbClr>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2" name="Google Shape;222;p7"/>
            <p:cNvSpPr/>
            <p:nvPr/>
          </p:nvSpPr>
          <p:spPr>
            <a:xfrm rot="-5400000">
              <a:off x="10435065" y="4048931"/>
              <a:ext cx="1381607" cy="1381607"/>
            </a:xfrm>
            <a:prstGeom prst="ellipse">
              <a:avLst/>
            </a:prstGeom>
            <a:noFill/>
            <a:ln w="31750" cap="flat" cmpd="sng">
              <a:solidFill>
                <a:srgbClr val="8296B0">
                  <a:alpha val="20000"/>
                </a:srgbClr>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3" name="Google Shape;223;p7"/>
            <p:cNvSpPr/>
            <p:nvPr/>
          </p:nvSpPr>
          <p:spPr>
            <a:xfrm rot="-5400000">
              <a:off x="1" y="2075420"/>
              <a:ext cx="3144364" cy="3144364"/>
            </a:xfrm>
            <a:prstGeom prst="ellipse">
              <a:avLst/>
            </a:prstGeom>
            <a:gradFill>
              <a:gsLst>
                <a:gs pos="0">
                  <a:srgbClr val="323F4F">
                    <a:alpha val="20000"/>
                  </a:srgbClr>
                </a:gs>
                <a:gs pos="100000">
                  <a:srgbClr val="222A35">
                    <a:alpha val="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4" name="Google Shape;224;p7"/>
            <p:cNvSpPr/>
            <p:nvPr/>
          </p:nvSpPr>
          <p:spPr>
            <a:xfrm rot="-9000000">
              <a:off x="10150845" y="4270841"/>
              <a:ext cx="1897885" cy="1897885"/>
            </a:xfrm>
            <a:prstGeom prst="ellipse">
              <a:avLst/>
            </a:prstGeom>
            <a:gradFill>
              <a:gsLst>
                <a:gs pos="0">
                  <a:srgbClr val="323F4F">
                    <a:alpha val="9803"/>
                  </a:srgbClr>
                </a:gs>
                <a:gs pos="100000">
                  <a:srgbClr val="323F4F">
                    <a:alpha val="2000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5" name="Google Shape;225;p7"/>
            <p:cNvSpPr/>
            <p:nvPr/>
          </p:nvSpPr>
          <p:spPr>
            <a:xfrm rot="4500000">
              <a:off x="2046780" y="3040492"/>
              <a:ext cx="2579322" cy="2579322"/>
            </a:xfrm>
            <a:prstGeom prst="ellipse">
              <a:avLst/>
            </a:prstGeom>
            <a:noFill/>
            <a:ln w="31750" cap="flat" cmpd="sng">
              <a:solidFill>
                <a:srgbClr val="8296B0">
                  <a:alpha val="20000"/>
                </a:srgbClr>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7"/>
            <p:cNvSpPr/>
            <p:nvPr/>
          </p:nvSpPr>
          <p:spPr>
            <a:xfrm rot="4500000">
              <a:off x="2224640" y="3193975"/>
              <a:ext cx="2243193" cy="2243193"/>
            </a:xfrm>
            <a:prstGeom prst="ellipse">
              <a:avLst/>
            </a:prstGeom>
            <a:noFill/>
            <a:ln w="31750" cap="flat" cmpd="sng">
              <a:solidFill>
                <a:srgbClr val="8296B0">
                  <a:alpha val="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27" name="Google Shape;227;p7"/>
          <p:cNvSpPr/>
          <p:nvPr/>
        </p:nvSpPr>
        <p:spPr>
          <a:xfrm rot="-5400000">
            <a:off x="10438146" y="1042605"/>
            <a:ext cx="2796461" cy="711252"/>
          </a:xfrm>
          <a:prstGeom prst="rect">
            <a:avLst/>
          </a:prstGeom>
          <a:gradFill>
            <a:gsLst>
              <a:gs pos="0">
                <a:srgbClr val="ACB8CA">
                  <a:alpha val="0"/>
                </a:srgbClr>
              </a:gs>
              <a:gs pos="100000">
                <a:srgbClr val="323F4F">
                  <a:alpha val="9803"/>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28" name="Google Shape;228;p7"/>
          <p:cNvGrpSpPr/>
          <p:nvPr/>
        </p:nvGrpSpPr>
        <p:grpSpPr>
          <a:xfrm>
            <a:off x="11259539" y="317578"/>
            <a:ext cx="548640" cy="549007"/>
            <a:chOff x="7029447" y="3514725"/>
            <a:chExt cx="1285875" cy="549007"/>
          </a:xfrm>
        </p:grpSpPr>
        <p:cxnSp>
          <p:nvCxnSpPr>
            <p:cNvPr id="229" name="Google Shape;229;p7"/>
            <p:cNvCxnSpPr/>
            <p:nvPr/>
          </p:nvCxnSpPr>
          <p:spPr>
            <a:xfrm>
              <a:off x="7029447" y="3514725"/>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30" name="Google Shape;230;p7"/>
            <p:cNvCxnSpPr/>
            <p:nvPr/>
          </p:nvCxnSpPr>
          <p:spPr>
            <a:xfrm>
              <a:off x="7029447" y="3697727"/>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31" name="Google Shape;231;p7"/>
            <p:cNvCxnSpPr/>
            <p:nvPr/>
          </p:nvCxnSpPr>
          <p:spPr>
            <a:xfrm>
              <a:off x="7029447" y="3880729"/>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32" name="Google Shape;232;p7"/>
            <p:cNvCxnSpPr/>
            <p:nvPr/>
          </p:nvCxnSpPr>
          <p:spPr>
            <a:xfrm>
              <a:off x="7029447" y="4063732"/>
              <a:ext cx="1285875" cy="0"/>
            </a:xfrm>
            <a:prstGeom prst="straightConnector1">
              <a:avLst/>
            </a:prstGeom>
            <a:noFill/>
            <a:ln w="31750" cap="rnd" cmpd="sng">
              <a:solidFill>
                <a:srgbClr val="8296B0">
                  <a:alpha val="40000"/>
                </a:srgbClr>
              </a:solidFill>
              <a:prstDash val="dot"/>
              <a:round/>
              <a:headEnd type="none" w="sm" len="sm"/>
              <a:tailEnd type="none" w="sm" len="sm"/>
            </a:ln>
          </p:spPr>
        </p:cxnSp>
      </p:grpSp>
      <p:sp>
        <p:nvSpPr>
          <p:cNvPr id="233" name="Google Shape;233;p7"/>
          <p:cNvSpPr/>
          <p:nvPr/>
        </p:nvSpPr>
        <p:spPr>
          <a:xfrm rot="10800000">
            <a:off x="-1" y="6140785"/>
            <a:ext cx="6095997" cy="711252"/>
          </a:xfrm>
          <a:prstGeom prst="rect">
            <a:avLst/>
          </a:prstGeom>
          <a:gradFill>
            <a:gsLst>
              <a:gs pos="0">
                <a:srgbClr val="222A35">
                  <a:alpha val="9803"/>
                </a:srgbClr>
              </a:gs>
              <a:gs pos="10000">
                <a:srgbClr val="222A35">
                  <a:alpha val="9803"/>
                </a:srgbClr>
              </a:gs>
              <a:gs pos="100000">
                <a:srgbClr val="8296B0">
                  <a:alpha val="0"/>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34" name="Google Shape;234;p7"/>
          <p:cNvGrpSpPr/>
          <p:nvPr/>
        </p:nvGrpSpPr>
        <p:grpSpPr>
          <a:xfrm rot="5400000">
            <a:off x="616345" y="5940560"/>
            <a:ext cx="1285875" cy="549007"/>
            <a:chOff x="7029447" y="3514725"/>
            <a:chExt cx="1285875" cy="549007"/>
          </a:xfrm>
        </p:grpSpPr>
        <p:cxnSp>
          <p:nvCxnSpPr>
            <p:cNvPr id="235" name="Google Shape;235;p7"/>
            <p:cNvCxnSpPr/>
            <p:nvPr/>
          </p:nvCxnSpPr>
          <p:spPr>
            <a:xfrm>
              <a:off x="7029447" y="3514725"/>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36" name="Google Shape;236;p7"/>
            <p:cNvCxnSpPr/>
            <p:nvPr/>
          </p:nvCxnSpPr>
          <p:spPr>
            <a:xfrm>
              <a:off x="7029447" y="3697727"/>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37" name="Google Shape;237;p7"/>
            <p:cNvCxnSpPr/>
            <p:nvPr/>
          </p:nvCxnSpPr>
          <p:spPr>
            <a:xfrm>
              <a:off x="7029447" y="3880729"/>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38" name="Google Shape;238;p7"/>
            <p:cNvCxnSpPr/>
            <p:nvPr/>
          </p:nvCxnSpPr>
          <p:spPr>
            <a:xfrm>
              <a:off x="7029447" y="4063732"/>
              <a:ext cx="1285875" cy="0"/>
            </a:xfrm>
            <a:prstGeom prst="straightConnector1">
              <a:avLst/>
            </a:prstGeom>
            <a:noFill/>
            <a:ln w="31750" cap="rnd" cmpd="sng">
              <a:solidFill>
                <a:srgbClr val="8296B0">
                  <a:alpha val="40000"/>
                </a:srgbClr>
              </a:solidFill>
              <a:prstDash val="dot"/>
              <a:round/>
              <a:headEnd type="none" w="sm" len="sm"/>
              <a:tailEnd type="none" w="sm" len="sm"/>
            </a:ln>
          </p:spPr>
        </p:cxnSp>
      </p:grpSp>
      <p:sp>
        <p:nvSpPr>
          <p:cNvPr id="239" name="Google Shape;239;p7"/>
          <p:cNvSpPr txBox="1">
            <a:spLocks noGrp="1"/>
          </p:cNvSpPr>
          <p:nvPr>
            <p:ph type="title"/>
          </p:nvPr>
        </p:nvSpPr>
        <p:spPr>
          <a:xfrm>
            <a:off x="383821" y="630936"/>
            <a:ext cx="3166696" cy="5626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2CC"/>
              </a:buClr>
              <a:buSzPts val="4000"/>
              <a:buFont typeface="Times New Roman"/>
              <a:buNone/>
            </a:pPr>
            <a:r>
              <a:rPr lang="en-US" sz="4000" b="1">
                <a:solidFill>
                  <a:srgbClr val="FFF2CC"/>
                </a:solidFill>
                <a:latin typeface="Times New Roman"/>
                <a:ea typeface="Times New Roman"/>
                <a:cs typeface="Times New Roman"/>
                <a:sym typeface="Times New Roman"/>
              </a:rPr>
              <a:t>But the concept of </a:t>
            </a:r>
            <a:r>
              <a:rPr lang="en-US" sz="4000" b="1" i="1">
                <a:solidFill>
                  <a:srgbClr val="FFFF00"/>
                </a:solidFill>
                <a:latin typeface="Times New Roman"/>
                <a:ea typeface="Times New Roman"/>
                <a:cs typeface="Times New Roman"/>
                <a:sym typeface="Times New Roman"/>
              </a:rPr>
              <a:t>Pandemic Preparedness</a:t>
            </a:r>
            <a:r>
              <a:rPr lang="en-US" sz="4000" b="1">
                <a:solidFill>
                  <a:srgbClr val="FFFF00"/>
                </a:solidFill>
                <a:latin typeface="Times New Roman"/>
                <a:ea typeface="Times New Roman"/>
                <a:cs typeface="Times New Roman"/>
                <a:sym typeface="Times New Roman"/>
              </a:rPr>
              <a:t> </a:t>
            </a:r>
            <a:r>
              <a:rPr lang="en-US" sz="4000" b="1">
                <a:solidFill>
                  <a:srgbClr val="FFF2CC"/>
                </a:solidFill>
                <a:latin typeface="Times New Roman"/>
                <a:ea typeface="Times New Roman"/>
                <a:cs typeface="Times New Roman"/>
                <a:sym typeface="Times New Roman"/>
              </a:rPr>
              <a:t>is a Myth</a:t>
            </a:r>
            <a:endParaRPr/>
          </a:p>
        </p:txBody>
      </p:sp>
      <p:sp>
        <p:nvSpPr>
          <p:cNvPr id="240" name="Google Shape;240;p7"/>
          <p:cNvSpPr txBox="1">
            <a:spLocks noGrp="1"/>
          </p:cNvSpPr>
          <p:nvPr>
            <p:ph type="body" idx="1"/>
          </p:nvPr>
        </p:nvSpPr>
        <p:spPr>
          <a:xfrm>
            <a:off x="3525138" y="600117"/>
            <a:ext cx="8173505" cy="5858246"/>
          </a:xfrm>
          <a:prstGeom prst="rect">
            <a:avLst/>
          </a:prstGeom>
          <a:noFill/>
          <a:ln>
            <a:noFill/>
          </a:ln>
        </p:spPr>
        <p:txBody>
          <a:bodyPr spcFirstLastPara="1" wrap="square" lIns="91425" tIns="45700" rIns="91425" bIns="45700" anchor="ctr" anchorCtr="0">
            <a:normAutofit/>
          </a:bodyPr>
          <a:lstStyle/>
          <a:p>
            <a:pPr marL="342900" lvl="0" indent="-342900" algn="l" rtl="0">
              <a:lnSpc>
                <a:spcPct val="90000"/>
              </a:lnSpc>
              <a:spcBef>
                <a:spcPts val="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The </a:t>
            </a:r>
            <a:r>
              <a:rPr lang="en-US" sz="2400">
                <a:solidFill>
                  <a:srgbClr val="FFFF00"/>
                </a:solidFill>
                <a:latin typeface="Times New Roman"/>
                <a:ea typeface="Times New Roman"/>
                <a:cs typeface="Times New Roman"/>
                <a:sym typeface="Times New Roman"/>
              </a:rPr>
              <a:t>last 2 pandemics </a:t>
            </a:r>
            <a:r>
              <a:rPr lang="en-US" sz="2400">
                <a:solidFill>
                  <a:schemeClr val="lt1"/>
                </a:solidFill>
                <a:latin typeface="Times New Roman"/>
                <a:ea typeface="Times New Roman"/>
                <a:cs typeface="Times New Roman"/>
                <a:sym typeface="Times New Roman"/>
              </a:rPr>
              <a:t>declared by the WHO, SARS-2 and Monkeypox, were both for viruses </a:t>
            </a:r>
            <a:r>
              <a:rPr lang="en-US" sz="2400">
                <a:solidFill>
                  <a:srgbClr val="FFFF00"/>
                </a:solidFill>
                <a:latin typeface="Times New Roman"/>
                <a:ea typeface="Times New Roman"/>
                <a:cs typeface="Times New Roman"/>
                <a:sym typeface="Times New Roman"/>
              </a:rPr>
              <a:t>made in labs</a:t>
            </a:r>
            <a:r>
              <a:rPr lang="en-US" sz="2400">
                <a:solidFill>
                  <a:schemeClr val="lt1"/>
                </a:solidFill>
                <a:latin typeface="Times New Roman"/>
                <a:ea typeface="Times New Roman"/>
                <a:cs typeface="Times New Roman"/>
                <a:sym typeface="Times New Roman"/>
              </a:rPr>
              <a:t>. </a:t>
            </a:r>
            <a:endParaRPr/>
          </a:p>
          <a:p>
            <a:pPr marL="342900" lvl="0" indent="-342900" algn="l" rtl="0">
              <a:lnSpc>
                <a:spcPct val="90000"/>
              </a:lnSpc>
              <a:spcBef>
                <a:spcPts val="100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US:  </a:t>
            </a:r>
            <a:r>
              <a:rPr lang="en-US" sz="2400">
                <a:solidFill>
                  <a:srgbClr val="FFFF00"/>
                </a:solidFill>
                <a:latin typeface="Times New Roman"/>
                <a:ea typeface="Times New Roman"/>
                <a:cs typeface="Times New Roman"/>
                <a:sym typeface="Times New Roman"/>
              </a:rPr>
              <a:t>$10 Billion/yr for the biodefense industry and when the pandemic hit we lacked everything</a:t>
            </a:r>
            <a:r>
              <a:rPr lang="en-US" sz="2400">
                <a:solidFill>
                  <a:schemeClr val="lt1"/>
                </a:solidFill>
                <a:latin typeface="Times New Roman"/>
                <a:ea typeface="Times New Roman"/>
                <a:cs typeface="Times New Roman"/>
                <a:sym typeface="Times New Roman"/>
              </a:rPr>
              <a:t>, including gloves, masks, gowns, drugs, alcohol hand rubs—</a:t>
            </a:r>
            <a:r>
              <a:rPr lang="en-US" sz="2400">
                <a:solidFill>
                  <a:srgbClr val="FFFF00"/>
                </a:solidFill>
                <a:latin typeface="Times New Roman"/>
                <a:ea typeface="Times New Roman"/>
                <a:cs typeface="Times New Roman"/>
                <a:sym typeface="Times New Roman"/>
              </a:rPr>
              <a:t>only the biodefense industry benefitted from biodefense spending</a:t>
            </a:r>
            <a:endParaRPr/>
          </a:p>
          <a:p>
            <a:pPr marL="342900" lvl="0" indent="-342900" algn="l" rtl="0">
              <a:lnSpc>
                <a:spcPct val="90000"/>
              </a:lnSpc>
              <a:spcBef>
                <a:spcPts val="100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The </a:t>
            </a:r>
            <a:r>
              <a:rPr lang="en-US" sz="2400" b="1">
                <a:solidFill>
                  <a:schemeClr val="lt1"/>
                </a:solidFill>
                <a:latin typeface="Times New Roman"/>
                <a:ea typeface="Times New Roman"/>
                <a:cs typeface="Times New Roman"/>
                <a:sym typeface="Times New Roman"/>
              </a:rPr>
              <a:t>W.H.O.</a:t>
            </a:r>
            <a:r>
              <a:rPr lang="en-US" sz="2400">
                <a:solidFill>
                  <a:schemeClr val="lt1"/>
                </a:solidFill>
                <a:latin typeface="Times New Roman"/>
                <a:ea typeface="Times New Roman"/>
                <a:cs typeface="Times New Roman"/>
                <a:sym typeface="Times New Roman"/>
              </a:rPr>
              <a:t>, a </a:t>
            </a:r>
            <a:r>
              <a:rPr lang="en-US" sz="2400" b="1">
                <a:solidFill>
                  <a:schemeClr val="lt1"/>
                </a:solidFill>
                <a:latin typeface="Times New Roman"/>
                <a:ea typeface="Times New Roman"/>
                <a:cs typeface="Times New Roman"/>
                <a:sym typeface="Times New Roman"/>
              </a:rPr>
              <a:t>House Dem. Report </a:t>
            </a:r>
            <a:r>
              <a:rPr lang="en-US" sz="2400">
                <a:solidFill>
                  <a:schemeClr val="lt1"/>
                </a:solidFill>
                <a:latin typeface="Times New Roman"/>
                <a:ea typeface="Times New Roman"/>
                <a:cs typeface="Times New Roman"/>
                <a:sym typeface="Times New Roman"/>
              </a:rPr>
              <a:t>of 12/22, the </a:t>
            </a:r>
            <a:r>
              <a:rPr lang="en-US" sz="2400" b="1">
                <a:solidFill>
                  <a:schemeClr val="lt1"/>
                </a:solidFill>
                <a:latin typeface="Times New Roman"/>
                <a:ea typeface="Times New Roman"/>
                <a:cs typeface="Times New Roman"/>
                <a:sym typeface="Times New Roman"/>
              </a:rPr>
              <a:t>G20, the E.U.</a:t>
            </a:r>
            <a:r>
              <a:rPr lang="en-US" sz="2400">
                <a:solidFill>
                  <a:schemeClr val="lt1"/>
                </a:solidFill>
                <a:latin typeface="Times New Roman"/>
                <a:ea typeface="Times New Roman"/>
                <a:cs typeface="Times New Roman"/>
                <a:sym typeface="Times New Roman"/>
              </a:rPr>
              <a:t> and the </a:t>
            </a:r>
            <a:r>
              <a:rPr lang="en-US" sz="2400" b="1">
                <a:solidFill>
                  <a:schemeClr val="lt1"/>
                </a:solidFill>
                <a:latin typeface="Times New Roman"/>
                <a:ea typeface="Times New Roman"/>
                <a:cs typeface="Times New Roman"/>
                <a:sym typeface="Times New Roman"/>
              </a:rPr>
              <a:t>Global Preparedness Monitoring Board </a:t>
            </a:r>
            <a:r>
              <a:rPr lang="en-US" sz="2400">
                <a:solidFill>
                  <a:schemeClr val="lt1"/>
                </a:solidFill>
                <a:latin typeface="Times New Roman"/>
                <a:ea typeface="Times New Roman"/>
                <a:cs typeface="Times New Roman"/>
                <a:sym typeface="Times New Roman"/>
              </a:rPr>
              <a:t>all demand the same things:  more </a:t>
            </a:r>
            <a:r>
              <a:rPr lang="en-US" sz="2400">
                <a:solidFill>
                  <a:srgbClr val="FFFF00"/>
                </a:solidFill>
                <a:latin typeface="Times New Roman"/>
                <a:ea typeface="Times New Roman"/>
                <a:cs typeface="Times New Roman"/>
                <a:sym typeface="Times New Roman"/>
              </a:rPr>
              <a:t>surveillance</a:t>
            </a:r>
            <a:r>
              <a:rPr lang="en-US" sz="2400">
                <a:solidFill>
                  <a:schemeClr val="lt1"/>
                </a:solidFill>
                <a:latin typeface="Times New Roman"/>
                <a:ea typeface="Times New Roman"/>
                <a:cs typeface="Times New Roman"/>
                <a:sym typeface="Times New Roman"/>
              </a:rPr>
              <a:t>, more </a:t>
            </a:r>
            <a:r>
              <a:rPr lang="en-US" sz="2400">
                <a:solidFill>
                  <a:srgbClr val="FFFF00"/>
                </a:solidFill>
                <a:latin typeface="Times New Roman"/>
                <a:ea typeface="Times New Roman"/>
                <a:cs typeface="Times New Roman"/>
                <a:sym typeface="Times New Roman"/>
              </a:rPr>
              <a:t>$ </a:t>
            </a:r>
            <a:r>
              <a:rPr lang="en-US" sz="2400">
                <a:solidFill>
                  <a:schemeClr val="lt1"/>
                </a:solidFill>
                <a:latin typeface="Times New Roman"/>
                <a:ea typeface="Times New Roman"/>
                <a:cs typeface="Times New Roman"/>
                <a:sym typeface="Times New Roman"/>
              </a:rPr>
              <a:t>and </a:t>
            </a:r>
            <a:r>
              <a:rPr lang="en-US" sz="2400" b="1">
                <a:solidFill>
                  <a:srgbClr val="FFFF00"/>
                </a:solidFill>
                <a:latin typeface="Times New Roman"/>
                <a:ea typeface="Times New Roman"/>
                <a:cs typeface="Times New Roman"/>
                <a:sym typeface="Times New Roman"/>
              </a:rPr>
              <a:t>One Health</a:t>
            </a:r>
            <a:endParaRPr/>
          </a:p>
          <a:p>
            <a:pPr marL="0" lvl="0" indent="0" algn="l" rtl="0">
              <a:lnSpc>
                <a:spcPct val="90000"/>
              </a:lnSpc>
              <a:spcBef>
                <a:spcPts val="1000"/>
              </a:spcBef>
              <a:spcAft>
                <a:spcPts val="0"/>
              </a:spcAft>
              <a:buClr>
                <a:schemeClr val="dk1"/>
              </a:buClr>
              <a:buSzPts val="2100"/>
              <a:buNone/>
            </a:pPr>
            <a:endParaRPr sz="2100" b="1">
              <a:solidFill>
                <a:schemeClr val="lt1"/>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lt1"/>
              </a:buClr>
              <a:buSzPts val="2100"/>
              <a:buNone/>
            </a:pPr>
            <a:r>
              <a:rPr lang="en-US" sz="2100" b="1">
                <a:solidFill>
                  <a:schemeClr val="lt1"/>
                </a:solidFill>
                <a:latin typeface="Times New Roman"/>
                <a:ea typeface="Times New Roman"/>
                <a:cs typeface="Times New Roman"/>
                <a:sym typeface="Times New Roman"/>
              </a:rPr>
              <a:t>My article on PP:  </a:t>
            </a:r>
            <a:r>
              <a:rPr lang="en-US" sz="2100" u="sng">
                <a:solidFill>
                  <a:srgbClr val="00B0F0"/>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https://merylnass.substack.com/p/the-myth-of-pandemic-preparedness-8e1</a:t>
            </a:r>
            <a:endParaRPr sz="2100">
              <a:solidFill>
                <a:srgbClr val="00B0F0"/>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lt1"/>
              </a:buClr>
              <a:buSzPts val="2100"/>
              <a:buNone/>
            </a:pPr>
            <a:r>
              <a:rPr lang="en-US" sz="2100" b="1">
                <a:solidFill>
                  <a:schemeClr val="lt1"/>
                </a:solidFill>
                <a:latin typeface="Times New Roman"/>
                <a:ea typeface="Times New Roman"/>
                <a:cs typeface="Times New Roman"/>
                <a:sym typeface="Times New Roman"/>
              </a:rPr>
              <a:t>Dr. David Bell's article on PP: </a:t>
            </a:r>
            <a:r>
              <a:rPr lang="en-US" sz="2100" u="sng">
                <a:solidFill>
                  <a:srgbClr val="00B0F0"/>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https://brownstone.org/articles/a-primer-on-the-who-the-treaty-and-its-plans-for-pandemic-preparedness/</a:t>
            </a:r>
            <a:r>
              <a:rPr lang="en-US" sz="2100">
                <a:solidFill>
                  <a:schemeClr val="lt1"/>
                </a:solidFill>
                <a:latin typeface="Times New Roman"/>
                <a:ea typeface="Times New Roman"/>
                <a:cs typeface="Times New Roman"/>
                <a:sym typeface="Times New Roman"/>
              </a:rPr>
              <a:t>. </a:t>
            </a:r>
            <a:r>
              <a:rPr lang="en-US" sz="2100" b="1">
                <a:solidFill>
                  <a:schemeClr val="lt1"/>
                </a:solidFill>
                <a:latin typeface="Times New Roman"/>
                <a:ea typeface="Times New Roman"/>
                <a:cs typeface="Times New Roman"/>
                <a:sym typeface="Times New Roman"/>
              </a:rPr>
              <a:t>PANDA: </a:t>
            </a:r>
            <a:r>
              <a:rPr lang="en-US" sz="2100" u="sng">
                <a:solidFill>
                  <a:schemeClr val="lt1"/>
                </a:solidFill>
                <a:latin typeface="Times New Roman"/>
                <a:ea typeface="Times New Roman"/>
                <a:cs typeface="Times New Roman"/>
                <a:sym typeface="Times New Roman"/>
              </a:rPr>
              <a:t>https://www.pandata.org/who-paradox/</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8"/>
          <p:cNvPicPr preferRelativeResize="0"/>
          <p:nvPr/>
        </p:nvPicPr>
        <p:blipFill rotWithShape="1">
          <a:blip r:embed="rId3">
            <a:alphaModFix/>
          </a:blip>
          <a:srcRect/>
          <a:stretch/>
        </p:blipFill>
        <p:spPr>
          <a:xfrm>
            <a:off x="0" y="-130718"/>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2774</Words>
  <Application>Microsoft Macintosh PowerPoint</Application>
  <PresentationFormat>Widescreen</PresentationFormat>
  <Paragraphs>160</Paragraphs>
  <Slides>44</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Aharoni</vt:lpstr>
      <vt:lpstr>Arial</vt:lpstr>
      <vt:lpstr>Calibri</vt:lpstr>
      <vt:lpstr>Times New Roman</vt:lpstr>
      <vt:lpstr>Office Theme</vt:lpstr>
      <vt:lpstr>Office Theme</vt:lpstr>
      <vt:lpstr>A World Coup is proceeding quickly with the help of the W.H.O. and One Health</vt:lpstr>
      <vt:lpstr>PowerPoint Presentation</vt:lpstr>
      <vt:lpstr>Just in case you thought we were out of trouble-- from the Telegraph</vt:lpstr>
      <vt:lpstr>The New World Dis-Order, brought to you by a globalist cabal  to confuse, destroy, control and "Build Back Better"</vt:lpstr>
      <vt:lpstr>I am going deep into the weeds with this talk about the global coup.  I am sharing the slides so you can look at them later, or ideally look up some of the references and verify my take on this material. </vt:lpstr>
      <vt:lpstr>The WHO is being used for a soft coup via amendments to its International Health Regulations and a Pandemic Treaty</vt:lpstr>
      <vt:lpstr>But the concept of Pandemic Preparedness is a Myth</vt:lpstr>
      <vt:lpstr>PowerPoint Presentation</vt:lpstr>
      <vt:lpstr>PowerPoint Presentation</vt:lpstr>
      <vt:lpstr>'Preparedness' is very risky!</vt:lpstr>
      <vt:lpstr>PowerPoint Presentation</vt:lpstr>
      <vt:lpstr>PowerPoint Presentation</vt:lpstr>
      <vt:lpstr>PowerPoint Presentation</vt:lpstr>
      <vt:lpstr>PowerPoint Presentation</vt:lpstr>
      <vt:lpstr>PowerPoint Presentation</vt:lpstr>
      <vt:lpstr>The Next 8 slides are all excerpted from a report on the European Union's Global Health Strategy, published in March 2023 </vt:lpstr>
      <vt:lpstr>"As we shift the focus on what to do, an equally fundamental shift must occur on how to do it. A new global health order is emerging —and the EU must contribute to shaping it through a more strategic and effective engagement."</vt:lpstr>
      <vt:lpstr>PowerPoint Presentation</vt:lpstr>
      <vt:lpstr>Vaccines must be developed and used on children and adults, especially in Africa</vt:lpstr>
      <vt:lpstr>Spinning the Daszak/Fauci false argument that pandemics are due to climate change and interactions with wild animals, rather than coming from labs and gov't paid scientists—and will be frequent</vt:lpstr>
      <vt:lpstr>PowerPoint Presentation</vt:lpstr>
      <vt:lpstr>PowerPoint Presentation</vt:lpstr>
      <vt:lpstr>Making everything else part of 'health' enables governing bodies to control other sectors in the name of health</vt:lpstr>
      <vt:lpstr>PowerPoint Presentation</vt:lpstr>
      <vt:lpstr>Why is this being imposed on Europe first?</vt:lpstr>
      <vt:lpstr>PowerPoint Presentation</vt:lpstr>
      <vt:lpstr>What is One Health?</vt:lpstr>
      <vt:lpstr>The Lancet One Health Commission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2023 National Defense Authorization Act (NDAA  (passed Dec 2022) has enshrined in US law a commitment to follow the WHO and use the One Health approach</vt:lpstr>
      <vt:lpstr>We need to call this what it is.  The W.H.O.'s proposed IHR amendments and pandemic treaty, "One Health," and the UN Emergency Platform are merely complicated legal mechanisms to obtain jurisdiction over the world under the guise of an emergency</vt:lpstr>
      <vt:lpstr>But Great Things are Happening!</vt:lpstr>
      <vt:lpstr>The Republican party of a state can call on federal elected officials to exit the WHO</vt:lpstr>
      <vt:lpstr>More Great Things!</vt:lpstr>
      <vt:lpstr>Here are 3 bills that have been proposed calling for the U.S. to stop funding the WHO or demand a Senate vote on the Pandemic Treaty: </vt:lpstr>
      <vt:lpstr>What can you do?</vt:lpstr>
      <vt:lpstr> Coming very soon: DoortoFreedom.org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World Coup is proceeding quickly with the help of the W.H.O. and One Health</dc:title>
  <dc:creator>meryl nass</dc:creator>
  <cp:lastModifiedBy>John Pepice</cp:lastModifiedBy>
  <cp:revision>1</cp:revision>
  <dcterms:created xsi:type="dcterms:W3CDTF">2023-07-09T22:17:54Z</dcterms:created>
  <dcterms:modified xsi:type="dcterms:W3CDTF">2023-07-17T18:24:49Z</dcterms:modified>
</cp:coreProperties>
</file>